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56" r:id="rId2"/>
  </p:sldMasterIdLst>
  <p:notesMasterIdLst>
    <p:notesMasterId r:id="rId9"/>
  </p:notesMasterIdLst>
  <p:sldIdLst>
    <p:sldId id="260" r:id="rId3"/>
    <p:sldId id="259" r:id="rId4"/>
    <p:sldId id="268" r:id="rId5"/>
    <p:sldId id="262" r:id="rId6"/>
    <p:sldId id="263" r:id="rId7"/>
    <p:sldId id="286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014068"/>
    <a:srgbClr val="FFFFCC"/>
    <a:srgbClr val="E0E8EC"/>
    <a:srgbClr val="16728F"/>
    <a:srgbClr val="013F68"/>
    <a:srgbClr val="16708F"/>
    <a:srgbClr val="539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13" autoAdjust="0"/>
    <p:restoredTop sz="94660"/>
  </p:normalViewPr>
  <p:slideViewPr>
    <p:cSldViewPr>
      <p:cViewPr>
        <p:scale>
          <a:sx n="100" d="100"/>
          <a:sy n="100" d="100"/>
        </p:scale>
        <p:origin x="-678" y="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70D1B-F9AD-498A-8736-1E39B4B2F0ED}" type="datetimeFigureOut">
              <a:rPr lang="de-AT" smtClean="0"/>
              <a:pPr/>
              <a:t>28.10.2014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DD9FF-C8FB-426D-A465-87D49490408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5472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DD9FF-C8FB-426D-A465-87D49490408F}" type="slidenum">
              <a:rPr lang="de-AT" smtClean="0"/>
              <a:pPr/>
              <a:t>2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DD9FF-C8FB-426D-A465-87D49490408F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026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DD9FF-C8FB-426D-A465-87D49490408F}" type="slidenum">
              <a:rPr lang="de-AT" smtClean="0"/>
              <a:pPr/>
              <a:t>4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DD9FF-C8FB-426D-A465-87D49490408F}" type="slidenum">
              <a:rPr lang="de-AT" smtClean="0"/>
              <a:pPr/>
              <a:t>5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DD9FF-C8FB-426D-A465-87D49490408F}" type="slidenum">
              <a:rPr lang="de-AT" smtClean="0"/>
              <a:pPr/>
              <a:t>6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8064000" cy="2358000"/>
          </a:xfrm>
          <a:prstGeom prst="rect">
            <a:avLst/>
          </a:prstGeom>
        </p:spPr>
        <p:txBody>
          <a:bodyPr tIns="90000" bIns="90000" anchor="b" anchorCtr="0"/>
          <a:lstStyle>
            <a:lvl1pPr algn="l">
              <a:defRPr sz="4500" b="1">
                <a:solidFill>
                  <a:srgbClr val="013F68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4158000"/>
            <a:ext cx="8064000" cy="2160000"/>
          </a:xfrm>
          <a:prstGeom prst="rect">
            <a:avLst/>
          </a:prstGeom>
        </p:spPr>
        <p:txBody>
          <a:bodyPr tIns="90000" bIns="90000"/>
          <a:lstStyle>
            <a:lvl1pPr marL="0" indent="0" algn="l">
              <a:buNone/>
              <a:defRPr sz="3000" b="1">
                <a:solidFill>
                  <a:srgbClr val="16708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8064000" cy="4698000"/>
          </a:xfrm>
          <a:prstGeom prst="rect">
            <a:avLst/>
          </a:prstGeom>
        </p:spPr>
        <p:txBody>
          <a:bodyPr tIns="90000" bIns="90000" anchor="ctr" anchorCtr="0"/>
          <a:lstStyle>
            <a:lvl1pPr algn="l">
              <a:defRPr sz="3500" b="1">
                <a:solidFill>
                  <a:srgbClr val="013F68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7704000" cy="360000"/>
          </a:xfrm>
          <a:prstGeom prst="rect">
            <a:avLst/>
          </a:prstGeom>
        </p:spPr>
        <p:txBody>
          <a:bodyPr tIns="36000" bIns="36000" anchor="ctr" anchorCtr="0"/>
          <a:lstStyle>
            <a:lvl1pPr algn="l">
              <a:defRPr sz="2500" b="1">
                <a:solidFill>
                  <a:srgbClr val="013F68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800000"/>
            <a:ext cx="8424000" cy="4698000"/>
          </a:xfrm>
          <a:prstGeom prst="rect">
            <a:avLst/>
          </a:prstGeom>
        </p:spPr>
        <p:txBody>
          <a:bodyPr tIns="90000" bIns="90000" anchor="ctr" anchorCtr="0"/>
          <a:lstStyle>
            <a:lvl1pPr algn="just">
              <a:spcBef>
                <a:spcPts val="300"/>
              </a:spcBef>
              <a:spcAft>
                <a:spcPts val="300"/>
              </a:spcAft>
              <a:buFontTx/>
              <a:buNone/>
              <a:defRPr sz="2200" b="1">
                <a:solidFill>
                  <a:srgbClr val="013F68"/>
                </a:solidFill>
              </a:defRPr>
            </a:lvl1pPr>
            <a:lvl2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defRPr sz="2000">
                <a:solidFill>
                  <a:srgbClr val="16708F"/>
                </a:solidFill>
              </a:defRPr>
            </a:lvl2pPr>
            <a:lvl3pPr marL="360000" indent="-270000" algn="just">
              <a:spcBef>
                <a:spcPts val="300"/>
              </a:spcBef>
              <a:spcAft>
                <a:spcPts val="300"/>
              </a:spcAft>
              <a:buSzPct val="75000"/>
              <a:buFont typeface="Wingdings" pitchFamily="2" charset="2"/>
              <a:buChar char=""/>
              <a:defRPr sz="2000">
                <a:solidFill>
                  <a:srgbClr val="16708F"/>
                </a:solidFill>
              </a:defRPr>
            </a:lvl3pPr>
            <a:lvl4pPr marL="630000" indent="-270000" algn="just">
              <a:spcBef>
                <a:spcPts val="300"/>
              </a:spcBef>
              <a:spcAft>
                <a:spcPts val="300"/>
              </a:spcAft>
              <a:buSzPct val="75000"/>
              <a:buFont typeface="Wingdings 2" pitchFamily="18" charset="2"/>
              <a:buChar char=""/>
              <a:defRPr>
                <a:solidFill>
                  <a:srgbClr val="16728F"/>
                </a:solidFill>
              </a:defRPr>
            </a:lvl4pPr>
            <a:lvl5pPr algn="just">
              <a:spcBef>
                <a:spcPts val="300"/>
              </a:spcBef>
              <a:spcAft>
                <a:spcPts val="300"/>
              </a:spcAft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3"/>
          </p:nvPr>
        </p:nvSpPr>
        <p:spPr>
          <a:xfrm>
            <a:off x="359532" y="720000"/>
            <a:ext cx="7704000" cy="720000"/>
          </a:xfrm>
          <a:prstGeom prst="rect">
            <a:avLst/>
          </a:prstGeom>
        </p:spPr>
        <p:txBody>
          <a:bodyPr tIns="36000" bIns="36000"/>
          <a:lstStyle>
            <a:lvl1pPr marL="0" indent="0" algn="l">
              <a:buNone/>
              <a:defRPr sz="1800">
                <a:solidFill>
                  <a:srgbClr val="16708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Foliennummernplatzhalter 5"/>
          <p:cNvSpPr txBox="1">
            <a:spLocks/>
          </p:cNvSpPr>
          <p:nvPr userDrawn="1"/>
        </p:nvSpPr>
        <p:spPr>
          <a:xfrm>
            <a:off x="6984000" y="6588000"/>
            <a:ext cx="1800000" cy="1800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1000" i="1" baseline="0">
                <a:solidFill>
                  <a:srgbClr val="5393A3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73F513-B907-48C7-AD23-7A4DF84C1F84}" type="slidenum">
              <a:rPr kumimoji="0" lang="de-AT" sz="1000" b="0" i="1" u="none" strike="noStrike" kern="1200" cap="none" spc="0" normalizeH="0" baseline="0" noProof="0" smtClean="0">
                <a:ln>
                  <a:noFill/>
                </a:ln>
                <a:solidFill>
                  <a:srgbClr val="5393A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AT" sz="1000" b="0" i="1" u="none" strike="noStrike" kern="1200" cap="none" spc="0" normalizeH="0" baseline="0" noProof="0" dirty="0">
              <a:ln>
                <a:noFill/>
              </a:ln>
              <a:solidFill>
                <a:srgbClr val="5393A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ine Ecke des Rechtecks abrunden 6"/>
          <p:cNvSpPr/>
          <p:nvPr userDrawn="1"/>
        </p:nvSpPr>
        <p:spPr>
          <a:xfrm flipH="1">
            <a:off x="180000" y="1440000"/>
            <a:ext cx="8784000" cy="5238000"/>
          </a:xfrm>
          <a:prstGeom prst="round1Rect">
            <a:avLst>
              <a:gd name="adj" fmla="val 6357"/>
            </a:avLst>
          </a:prstGeom>
          <a:solidFill>
            <a:srgbClr val="E0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Grafik 7" descr="Forschungsrat_Stmk_RGB_20cm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60000" y="360000"/>
            <a:ext cx="3600000" cy="684318"/>
          </a:xfrm>
          <a:prstGeom prst="rect">
            <a:avLst/>
          </a:prstGeom>
        </p:spPr>
      </p:pic>
      <p:pic>
        <p:nvPicPr>
          <p:cNvPr id="9" name="Grafik 8" descr="Logocolor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984000" y="360000"/>
            <a:ext cx="1800000" cy="7205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ine Ecke des Rechtecks abrunden 6"/>
          <p:cNvSpPr/>
          <p:nvPr userDrawn="1"/>
        </p:nvSpPr>
        <p:spPr>
          <a:xfrm flipH="1">
            <a:off x="180000" y="180000"/>
            <a:ext cx="8784000" cy="5238000"/>
          </a:xfrm>
          <a:prstGeom prst="round1Rect">
            <a:avLst>
              <a:gd name="adj" fmla="val 6357"/>
            </a:avLst>
          </a:prstGeom>
          <a:solidFill>
            <a:srgbClr val="E0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/>
          <p:nvPr userDrawn="1"/>
        </p:nvSpPr>
        <p:spPr>
          <a:xfrm>
            <a:off x="0" y="1620000"/>
            <a:ext cx="9144000" cy="523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Abgerundetes Rechteck 8"/>
          <p:cNvSpPr>
            <a:spLocks/>
          </p:cNvSpPr>
          <p:nvPr userDrawn="1"/>
        </p:nvSpPr>
        <p:spPr>
          <a:xfrm>
            <a:off x="360000" y="1800000"/>
            <a:ext cx="8424000" cy="4698000"/>
          </a:xfrm>
          <a:prstGeom prst="roundRect">
            <a:avLst>
              <a:gd name="adj" fmla="val 2331"/>
            </a:avLst>
          </a:prstGeom>
          <a:noFill/>
          <a:ln w="6350">
            <a:solidFill>
              <a:srgbClr val="539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Grafik 5" descr="Logo.jpg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4000" y="360000"/>
            <a:ext cx="540000" cy="7392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Megatrends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Anknüpfungspunkte und Potentiale</a:t>
            </a:r>
            <a:br>
              <a:rPr lang="de-DE" dirty="0" smtClean="0"/>
            </a:br>
            <a:r>
              <a:rPr lang="de-DE" dirty="0" smtClean="0"/>
              <a:t>für den Standort Steiermark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Hintergrund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59532" y="1700808"/>
            <a:ext cx="8532948" cy="4698000"/>
          </a:xfrm>
        </p:spPr>
        <p:txBody>
          <a:bodyPr anchor="t"/>
          <a:lstStyle/>
          <a:p>
            <a:pPr algn="l">
              <a:buFont typeface="Wingdings" pitchFamily="2" charset="2"/>
              <a:buChar char="v"/>
            </a:pPr>
            <a:r>
              <a:rPr lang="de-AT" sz="1600" dirty="0" smtClean="0"/>
              <a:t>Künftige Herausforderungen und Chancen:</a:t>
            </a:r>
          </a:p>
          <a:p>
            <a:pPr lvl="3" algn="l">
              <a:buFont typeface="Symbol" pitchFamily="18" charset="2"/>
              <a:buChar char="-"/>
            </a:pPr>
            <a:r>
              <a:rPr lang="de-AT" sz="1200" dirty="0"/>
              <a:t>Wahrnehmung der Bedeutung auf allen Politikebenen (siehe  EU: Grand </a:t>
            </a:r>
            <a:r>
              <a:rPr lang="de-AT" sz="1200" dirty="0" err="1"/>
              <a:t>Challenges</a:t>
            </a:r>
            <a:r>
              <a:rPr lang="de-AT" sz="1200" dirty="0"/>
              <a:t>, H2020)</a:t>
            </a:r>
            <a:r>
              <a:rPr lang="en-US" sz="1200" dirty="0"/>
              <a:t>, </a:t>
            </a:r>
            <a:br>
              <a:rPr lang="en-US" sz="1200" dirty="0"/>
            </a:br>
            <a:r>
              <a:rPr lang="en-US" altLang="de-DE" sz="1200" dirty="0"/>
              <a:t>Systemic Innovation  (OECD), Smart Specialization (OECD, EU)</a:t>
            </a:r>
            <a:endParaRPr lang="de-AT" sz="1200" dirty="0"/>
          </a:p>
          <a:p>
            <a:pPr lvl="3" algn="l">
              <a:buFont typeface="Symbol" pitchFamily="18" charset="2"/>
              <a:buChar char="-"/>
            </a:pPr>
            <a:r>
              <a:rPr lang="de-AT" sz="1200" dirty="0" smtClean="0"/>
              <a:t>Megatrends </a:t>
            </a:r>
            <a:r>
              <a:rPr lang="de-AT" sz="1200" dirty="0"/>
              <a:t>haben übergeordneten generischer Charakter (Jahrzehnte) sind  miteinander verbunden </a:t>
            </a:r>
            <a:r>
              <a:rPr lang="de-AT" sz="1200" dirty="0" smtClean="0"/>
              <a:t/>
            </a:r>
            <a:br>
              <a:rPr lang="de-AT" sz="1200" dirty="0" smtClean="0"/>
            </a:br>
            <a:r>
              <a:rPr lang="de-AT" sz="1200" dirty="0" smtClean="0"/>
              <a:t>und </a:t>
            </a:r>
            <a:r>
              <a:rPr lang="de-AT" sz="1200" dirty="0"/>
              <a:t>mit gesellschaftlichen Herausforderungen verknüpft.</a:t>
            </a:r>
          </a:p>
          <a:p>
            <a:pPr algn="l">
              <a:buFont typeface="Wingdings" pitchFamily="2" charset="2"/>
              <a:buChar char="v"/>
            </a:pPr>
            <a:r>
              <a:rPr lang="en-US" altLang="de-DE" sz="1600" dirty="0" err="1" smtClean="0"/>
              <a:t>Zahlreiche</a:t>
            </a:r>
            <a:r>
              <a:rPr lang="en-US" altLang="de-DE" sz="1600" dirty="0" smtClean="0"/>
              <a:t> </a:t>
            </a:r>
            <a:r>
              <a:rPr lang="en-US" altLang="de-DE" sz="1600" dirty="0" smtClean="0"/>
              <a:t>Foresight-</a:t>
            </a:r>
            <a:r>
              <a:rPr lang="en-US" altLang="de-DE" sz="1600" dirty="0" err="1" smtClean="0"/>
              <a:t>Aktivitäten</a:t>
            </a:r>
            <a:r>
              <a:rPr lang="en-US" altLang="de-DE" sz="1600" dirty="0" smtClean="0"/>
              <a:t>, </a:t>
            </a:r>
            <a:r>
              <a:rPr lang="en-US" altLang="de-DE" sz="1600" dirty="0" err="1" smtClean="0"/>
              <a:t>welche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sich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mit</a:t>
            </a:r>
            <a:r>
              <a:rPr lang="en-US" altLang="de-DE" sz="1600" dirty="0" smtClean="0"/>
              <a:t> Megatrends </a:t>
            </a:r>
            <a:r>
              <a:rPr lang="en-US" altLang="de-DE" sz="1600" dirty="0" err="1" smtClean="0"/>
              <a:t>für</a:t>
            </a:r>
            <a:r>
              <a:rPr lang="en-US" altLang="de-DE" sz="1600" dirty="0" smtClean="0"/>
              <a:t> die </a:t>
            </a:r>
            <a:r>
              <a:rPr lang="en-US" altLang="de-DE" sz="1600" dirty="0" err="1" smtClean="0"/>
              <a:t>Zukunft</a:t>
            </a:r>
            <a:r>
              <a:rPr lang="en-US" altLang="de-DE" sz="1600" dirty="0" smtClean="0"/>
              <a:t> </a:t>
            </a:r>
            <a:r>
              <a:rPr lang="en-US" altLang="de-DE" sz="1600" dirty="0" smtClean="0"/>
              <a:t/>
            </a:r>
            <a:br>
              <a:rPr lang="en-US" altLang="de-DE" sz="1600" dirty="0" smtClean="0"/>
            </a:br>
            <a:r>
              <a:rPr lang="en-US" altLang="de-DE" sz="1600" dirty="0" smtClean="0"/>
              <a:t>und </a:t>
            </a:r>
            <a:r>
              <a:rPr lang="en-US" altLang="de-DE" sz="1600" dirty="0" err="1" smtClean="0"/>
              <a:t>deren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Implikationen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auseinandersetzen</a:t>
            </a:r>
            <a:r>
              <a:rPr lang="en-US" altLang="de-DE" sz="1600" dirty="0" smtClean="0"/>
              <a:t>:</a:t>
            </a:r>
            <a:endParaRPr lang="en-US" altLang="de-DE" sz="1400" dirty="0" smtClean="0"/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 err="1"/>
              <a:t>Kearney</a:t>
            </a:r>
            <a:r>
              <a:rPr lang="de-AT" altLang="de-DE" sz="1100" dirty="0"/>
              <a:t>, A.T. (2012), Challenge Future. Global </a:t>
            </a:r>
            <a:r>
              <a:rPr lang="de-AT" altLang="de-DE" sz="1100" dirty="0" err="1" smtClean="0"/>
              <a:t>Mega</a:t>
            </a:r>
            <a:r>
              <a:rPr lang="de-AT" altLang="de-DE" sz="1100" dirty="0" smtClean="0"/>
              <a:t> </a:t>
            </a:r>
            <a:r>
              <a:rPr lang="de-AT" altLang="de-DE" sz="1100" dirty="0" err="1"/>
              <a:t>trends</a:t>
            </a:r>
            <a:r>
              <a:rPr lang="de-AT" altLang="de-DE" sz="1100" dirty="0"/>
              <a:t>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Bertelsmann </a:t>
            </a:r>
            <a:r>
              <a:rPr lang="de-AT" altLang="de-DE" sz="1100" dirty="0" err="1"/>
              <a:t>Foundation</a:t>
            </a:r>
            <a:r>
              <a:rPr lang="de-AT" altLang="de-DE" sz="1100" dirty="0"/>
              <a:t> (2012), Megatrends in Global Interaction.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European </a:t>
            </a:r>
            <a:r>
              <a:rPr lang="de-AT" altLang="de-DE" sz="1100" dirty="0" err="1"/>
              <a:t>Commission</a:t>
            </a:r>
            <a:r>
              <a:rPr lang="de-AT" altLang="de-DE" sz="1100" dirty="0"/>
              <a:t> (2012), Global Europe 2050.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Frost &amp; Sullivan (2011A), </a:t>
            </a:r>
            <a:r>
              <a:rPr lang="de-AT" altLang="de-DE" sz="1100" dirty="0" err="1"/>
              <a:t>Mega</a:t>
            </a:r>
            <a:r>
              <a:rPr lang="de-AT" altLang="de-DE" sz="1100" dirty="0"/>
              <a:t> </a:t>
            </a:r>
            <a:r>
              <a:rPr lang="de-AT" altLang="de-DE" sz="1100" dirty="0" err="1"/>
              <a:t>trends</a:t>
            </a:r>
            <a:r>
              <a:rPr lang="de-AT" altLang="de-DE" sz="1100" dirty="0"/>
              <a:t>, </a:t>
            </a:r>
            <a:r>
              <a:rPr lang="de-AT" altLang="de-DE" sz="1100" dirty="0" err="1"/>
              <a:t>Asia</a:t>
            </a:r>
            <a:r>
              <a:rPr lang="de-AT" altLang="de-DE" sz="1100" dirty="0"/>
              <a:t> Pacific Market </a:t>
            </a:r>
            <a:r>
              <a:rPr lang="de-AT" altLang="de-DE" sz="1100" dirty="0" err="1" smtClean="0"/>
              <a:t>Insights</a:t>
            </a:r>
            <a:r>
              <a:rPr lang="de-AT" altLang="de-DE" sz="1100" dirty="0" smtClean="0"/>
              <a:t>; Frost </a:t>
            </a:r>
            <a:r>
              <a:rPr lang="de-AT" altLang="de-DE" sz="1100" dirty="0"/>
              <a:t>&amp; Sullivan (2011), Top 20 </a:t>
            </a:r>
            <a:r>
              <a:rPr lang="de-AT" altLang="de-DE" sz="1100" dirty="0" smtClean="0"/>
              <a:t> Global </a:t>
            </a:r>
            <a:r>
              <a:rPr lang="de-AT" altLang="de-DE" sz="1100" dirty="0" err="1"/>
              <a:t>Mega</a:t>
            </a:r>
            <a:r>
              <a:rPr lang="de-AT" altLang="de-DE" sz="1100" dirty="0"/>
              <a:t> Trends </a:t>
            </a:r>
            <a:r>
              <a:rPr lang="de-AT" altLang="de-DE" sz="1100" dirty="0" err="1"/>
              <a:t>and</a:t>
            </a:r>
            <a:r>
              <a:rPr lang="de-AT" altLang="de-DE" sz="1100" dirty="0"/>
              <a:t> </a:t>
            </a:r>
            <a:r>
              <a:rPr lang="de-AT" altLang="de-DE" sz="1100" dirty="0" err="1"/>
              <a:t>Their</a:t>
            </a:r>
            <a:r>
              <a:rPr lang="de-AT" altLang="de-DE" sz="1100" dirty="0"/>
              <a:t> </a:t>
            </a:r>
            <a:r>
              <a:rPr lang="de-AT" altLang="de-DE" sz="1100" dirty="0" smtClean="0"/>
              <a:t>Impact.</a:t>
            </a:r>
            <a:endParaRPr lang="de-AT" altLang="de-DE" sz="1100" dirty="0"/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Glenn, J. C. ; Gordon, T. J.; </a:t>
            </a:r>
            <a:r>
              <a:rPr lang="de-AT" altLang="de-DE" sz="1100" dirty="0" err="1"/>
              <a:t>Florescu</a:t>
            </a:r>
            <a:r>
              <a:rPr lang="de-AT" altLang="de-DE" sz="1100" dirty="0"/>
              <a:t> E. (2012), 2012 State </a:t>
            </a:r>
            <a:r>
              <a:rPr lang="de-AT" altLang="de-DE" sz="1100" dirty="0" err="1"/>
              <a:t>of</a:t>
            </a:r>
            <a:r>
              <a:rPr lang="de-AT" altLang="de-DE" sz="1100" dirty="0"/>
              <a:t> </a:t>
            </a:r>
            <a:r>
              <a:rPr lang="de-AT" altLang="de-DE" sz="1100" dirty="0" err="1"/>
              <a:t>the</a:t>
            </a:r>
            <a:r>
              <a:rPr lang="de-AT" altLang="de-DE" sz="1100" dirty="0"/>
              <a:t> Future, The </a:t>
            </a:r>
            <a:r>
              <a:rPr lang="de-AT" altLang="de-DE" sz="1100" dirty="0" err="1"/>
              <a:t>Millenium</a:t>
            </a:r>
            <a:r>
              <a:rPr lang="de-AT" altLang="de-DE" sz="1100" dirty="0"/>
              <a:t> Project, http://www.millennium-project.org/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 err="1"/>
              <a:t>Gregosz</a:t>
            </a:r>
            <a:r>
              <a:rPr lang="de-AT" altLang="de-DE" sz="1100" dirty="0"/>
              <a:t> D. (2012), Wirtschaftspolitische Megatrends bis 2020. Was ist in den kommenden Jahren zu erwarten? 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 err="1"/>
              <a:t>Hajkowicz</a:t>
            </a:r>
            <a:r>
              <a:rPr lang="de-AT" altLang="de-DE" sz="1100" dirty="0"/>
              <a:t> SA, Cook H, </a:t>
            </a:r>
            <a:r>
              <a:rPr lang="de-AT" altLang="de-DE" sz="1100" dirty="0" err="1"/>
              <a:t>Littleboy</a:t>
            </a:r>
            <a:r>
              <a:rPr lang="de-AT" altLang="de-DE" sz="1100" dirty="0"/>
              <a:t> A. (2012), </a:t>
            </a:r>
            <a:r>
              <a:rPr lang="de-AT" altLang="de-DE" sz="1100" dirty="0" err="1"/>
              <a:t>Our</a:t>
            </a:r>
            <a:r>
              <a:rPr lang="de-AT" altLang="de-DE" sz="1100" dirty="0"/>
              <a:t> Future World: Global </a:t>
            </a:r>
            <a:r>
              <a:rPr lang="de-AT" altLang="de-DE" sz="1100" dirty="0" err="1"/>
              <a:t>megatrends</a:t>
            </a:r>
            <a:r>
              <a:rPr lang="de-AT" altLang="de-DE" sz="1100" dirty="0"/>
              <a:t> </a:t>
            </a:r>
            <a:r>
              <a:rPr lang="de-AT" altLang="de-DE" sz="1100" dirty="0" err="1"/>
              <a:t>that</a:t>
            </a:r>
            <a:r>
              <a:rPr lang="de-AT" altLang="de-DE" sz="1100" dirty="0"/>
              <a:t> will </a:t>
            </a:r>
            <a:r>
              <a:rPr lang="de-AT" altLang="de-DE" sz="1100" dirty="0" err="1"/>
              <a:t>change</a:t>
            </a:r>
            <a:r>
              <a:rPr lang="de-AT" altLang="de-DE" sz="1100" dirty="0"/>
              <a:t> </a:t>
            </a:r>
            <a:r>
              <a:rPr lang="de-AT" altLang="de-DE" sz="1100" dirty="0" err="1"/>
              <a:t>the</a:t>
            </a:r>
            <a:r>
              <a:rPr lang="de-AT" altLang="de-DE" sz="1100" dirty="0"/>
              <a:t> </a:t>
            </a:r>
            <a:r>
              <a:rPr lang="de-AT" altLang="de-DE" sz="1100" dirty="0" err="1"/>
              <a:t>way</a:t>
            </a:r>
            <a:r>
              <a:rPr lang="de-AT" altLang="de-DE" sz="1100" dirty="0"/>
              <a:t> </a:t>
            </a:r>
            <a:r>
              <a:rPr lang="de-AT" altLang="de-DE" sz="1100" dirty="0" err="1"/>
              <a:t>we</a:t>
            </a:r>
            <a:r>
              <a:rPr lang="de-AT" altLang="de-DE" sz="1100" dirty="0"/>
              <a:t> live. The 2012 Revision. CSIRO, </a:t>
            </a:r>
            <a:r>
              <a:rPr lang="de-AT" altLang="de-DE" sz="1100" dirty="0" err="1"/>
              <a:t>Australia</a:t>
            </a:r>
            <a:r>
              <a:rPr lang="de-AT" altLang="de-DE" sz="1100" dirty="0"/>
              <a:t>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Syrjänen, M., Ito, Y., </a:t>
            </a:r>
            <a:r>
              <a:rPr lang="de-AT" altLang="de-DE" sz="1100" dirty="0" err="1"/>
              <a:t>Ahola</a:t>
            </a:r>
            <a:r>
              <a:rPr lang="de-AT" altLang="de-DE" sz="1100" dirty="0"/>
              <a:t> E. (2009), </a:t>
            </a:r>
            <a:r>
              <a:rPr lang="de-AT" altLang="de-DE" sz="1100" dirty="0" err="1"/>
              <a:t>Foresight</a:t>
            </a:r>
            <a:r>
              <a:rPr lang="de-AT" altLang="de-DE" sz="1100" dirty="0"/>
              <a:t> </a:t>
            </a:r>
            <a:r>
              <a:rPr lang="de-AT" altLang="de-DE" sz="1100" dirty="0" err="1"/>
              <a:t>for</a:t>
            </a:r>
            <a:r>
              <a:rPr lang="de-AT" altLang="de-DE" sz="1100" dirty="0"/>
              <a:t> </a:t>
            </a:r>
            <a:r>
              <a:rPr lang="de-AT" altLang="de-DE" sz="1100" dirty="0" err="1"/>
              <a:t>Our</a:t>
            </a:r>
            <a:r>
              <a:rPr lang="de-AT" altLang="de-DE" sz="1100" dirty="0"/>
              <a:t> Future Society. </a:t>
            </a:r>
            <a:r>
              <a:rPr lang="de-AT" altLang="de-DE" sz="1100" dirty="0" err="1"/>
              <a:t>Cooperative</a:t>
            </a:r>
            <a:r>
              <a:rPr lang="de-AT" altLang="de-DE" sz="1100" dirty="0"/>
              <a:t> </a:t>
            </a:r>
            <a:r>
              <a:rPr lang="de-AT" altLang="de-DE" sz="1100" dirty="0" err="1"/>
              <a:t>project</a:t>
            </a:r>
            <a:r>
              <a:rPr lang="de-AT" altLang="de-DE" sz="1100" dirty="0"/>
              <a:t> </a:t>
            </a:r>
            <a:r>
              <a:rPr lang="de-AT" altLang="de-DE" sz="1100" dirty="0" err="1"/>
              <a:t>between</a:t>
            </a:r>
            <a:r>
              <a:rPr lang="de-AT" altLang="de-DE" sz="1100" dirty="0"/>
              <a:t> NISTEP (Japan) </a:t>
            </a:r>
            <a:r>
              <a:rPr lang="de-AT" altLang="de-DE" sz="1100" dirty="0" err="1"/>
              <a:t>and</a:t>
            </a:r>
            <a:r>
              <a:rPr lang="de-AT" altLang="de-DE" sz="1100" dirty="0"/>
              <a:t> Tekes (</a:t>
            </a:r>
            <a:r>
              <a:rPr lang="de-AT" altLang="de-DE" sz="1100" dirty="0" err="1"/>
              <a:t>Finland</a:t>
            </a:r>
            <a:r>
              <a:rPr lang="de-AT" altLang="de-DE" sz="1100" dirty="0"/>
              <a:t>).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The Futurist (2012), Outlook 2013. </a:t>
            </a:r>
            <a:r>
              <a:rPr lang="de-AT" altLang="de-DE" sz="1100" dirty="0" err="1"/>
              <a:t>Recent</a:t>
            </a:r>
            <a:r>
              <a:rPr lang="de-AT" altLang="de-DE" sz="1100" dirty="0"/>
              <a:t> Forecasts </a:t>
            </a:r>
            <a:r>
              <a:rPr lang="de-AT" altLang="de-DE" sz="1100" dirty="0" err="1"/>
              <a:t>from</a:t>
            </a:r>
            <a:r>
              <a:rPr lang="de-AT" altLang="de-DE" sz="1100" dirty="0"/>
              <a:t> World Future Society </a:t>
            </a:r>
            <a:r>
              <a:rPr lang="de-AT" altLang="de-DE" sz="1100" dirty="0" err="1"/>
              <a:t>for</a:t>
            </a:r>
            <a:r>
              <a:rPr lang="de-AT" altLang="de-DE" sz="1100" dirty="0"/>
              <a:t> </a:t>
            </a:r>
            <a:r>
              <a:rPr lang="de-AT" altLang="de-DE" sz="1100" dirty="0" err="1"/>
              <a:t>the</a:t>
            </a:r>
            <a:r>
              <a:rPr lang="de-AT" altLang="de-DE" sz="1100" dirty="0"/>
              <a:t> </a:t>
            </a:r>
            <a:r>
              <a:rPr lang="de-AT" altLang="de-DE" sz="1100" dirty="0" err="1"/>
              <a:t>Decade</a:t>
            </a:r>
            <a:r>
              <a:rPr lang="de-AT" altLang="de-DE" sz="1100" dirty="0"/>
              <a:t> </a:t>
            </a:r>
            <a:r>
              <a:rPr lang="de-AT" altLang="de-DE" sz="1100" dirty="0" err="1"/>
              <a:t>Ahead</a:t>
            </a:r>
            <a:r>
              <a:rPr lang="de-AT" altLang="de-DE" sz="1100" dirty="0"/>
              <a:t>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TNO (2012), Megatrends: a </a:t>
            </a:r>
            <a:r>
              <a:rPr lang="de-AT" altLang="de-DE" sz="1100" dirty="0" err="1"/>
              <a:t>broad</a:t>
            </a:r>
            <a:r>
              <a:rPr lang="de-AT" altLang="de-DE" sz="1100" dirty="0"/>
              <a:t> </a:t>
            </a:r>
            <a:r>
              <a:rPr lang="de-AT" altLang="de-DE" sz="1100" dirty="0" err="1"/>
              <a:t>outlook</a:t>
            </a:r>
            <a:r>
              <a:rPr lang="de-AT" altLang="de-DE" sz="1100" dirty="0"/>
              <a:t> on </a:t>
            </a:r>
            <a:r>
              <a:rPr lang="de-AT" altLang="de-DE" sz="1100" dirty="0" err="1"/>
              <a:t>innovation</a:t>
            </a:r>
            <a:r>
              <a:rPr lang="de-AT" altLang="de-DE" sz="1100" dirty="0"/>
              <a:t>.</a:t>
            </a:r>
          </a:p>
          <a:p>
            <a:pPr lvl="3" algn="l">
              <a:buFont typeface="Symbol" pitchFamily="18" charset="2"/>
              <a:buChar char="-"/>
            </a:pPr>
            <a:r>
              <a:rPr lang="de-AT" altLang="de-DE" sz="1100" dirty="0"/>
              <a:t>z punkt, BDI (2011), Deutschland 2030. Zukunftsperspektiven der </a:t>
            </a:r>
            <a:r>
              <a:rPr lang="de-AT" altLang="de-DE" sz="1100" dirty="0" smtClean="0"/>
              <a:t>Wertschöpfung; </a:t>
            </a:r>
            <a:r>
              <a:rPr lang="de-AT" altLang="de-DE" sz="1100" dirty="0" err="1" smtClean="0"/>
              <a:t>z_punkt</a:t>
            </a:r>
            <a:r>
              <a:rPr lang="de-AT" altLang="de-DE" sz="1100" dirty="0" smtClean="0"/>
              <a:t> </a:t>
            </a:r>
            <a:r>
              <a:rPr lang="de-AT" altLang="de-DE" sz="1100" dirty="0"/>
              <a:t>(2013), 20 Megatrends. Update, Köln.</a:t>
            </a:r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Wingdings" pitchFamily="2" charset="2"/>
              <a:buChar char="v"/>
            </a:pPr>
            <a:endParaRPr lang="en-US" altLang="de-DE" sz="1600" dirty="0" smtClean="0"/>
          </a:p>
          <a:p>
            <a:pPr algn="l">
              <a:buFont typeface="Symbol" pitchFamily="18" charset="2"/>
              <a:buChar char="-"/>
            </a:pPr>
            <a:endParaRPr lang="de-AT" sz="1800" dirty="0"/>
          </a:p>
          <a:p>
            <a:pPr algn="l"/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749720"/>
              </p:ext>
            </p:extLst>
          </p:nvPr>
        </p:nvGraphicFramePr>
        <p:xfrm>
          <a:off x="179512" y="1133299"/>
          <a:ext cx="8784144" cy="5671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018"/>
                <a:gridCol w="1098018"/>
                <a:gridCol w="1098018"/>
                <a:gridCol w="1098018"/>
                <a:gridCol w="1098018"/>
                <a:gridCol w="1098018"/>
                <a:gridCol w="1098018"/>
                <a:gridCol w="1098018"/>
              </a:tblGrid>
              <a:tr h="422637">
                <a:tc gridSpan="3">
                  <a:txBody>
                    <a:bodyPr/>
                    <a:lstStyle/>
                    <a:p>
                      <a:pPr algn="ctr"/>
                      <a:r>
                        <a:rPr lang="de-AT" sz="1100" dirty="0" smtClean="0"/>
                        <a:t>Gesellschaft</a:t>
                      </a:r>
                      <a:endParaRPr lang="de-AT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AT" sz="1100" dirty="0" smtClean="0"/>
                        <a:t>Wirtschaft</a:t>
                      </a:r>
                      <a:endParaRPr lang="de-AT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dirty="0" smtClean="0"/>
                        <a:t>Forschung</a:t>
                      </a:r>
                      <a:r>
                        <a:rPr lang="de-AT" sz="1100" baseline="0" dirty="0" smtClean="0"/>
                        <a:t> / Wissenschaft</a:t>
                      </a:r>
                      <a:endParaRPr lang="de-AT" sz="1100" dirty="0"/>
                    </a:p>
                  </a:txBody>
                  <a:tcPr/>
                </a:tc>
              </a:tr>
              <a:tr h="920745"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smtClean="0"/>
                        <a:t>Das Jahrhundert</a:t>
                      </a:r>
                      <a:r>
                        <a:rPr lang="de-AT" sz="1100" b="1" baseline="0" dirty="0" smtClean="0"/>
                        <a:t> der Städte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err="1" smtClean="0"/>
                        <a:t>Demogra-phischer</a:t>
                      </a:r>
                      <a:r>
                        <a:rPr lang="de-AT" sz="1100" b="1" dirty="0" smtClean="0"/>
                        <a:t> Wandel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err="1" smtClean="0"/>
                        <a:t>Healthy</a:t>
                      </a:r>
                      <a:r>
                        <a:rPr lang="de-AT" sz="1100" b="1" dirty="0" smtClean="0"/>
                        <a:t> </a:t>
                      </a:r>
                      <a:r>
                        <a:rPr lang="de-AT" sz="1100" b="1" dirty="0" err="1" smtClean="0"/>
                        <a:t>Aging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smtClean="0"/>
                        <a:t>Industrie 4.0 – globale Wert-schöpfung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smtClean="0"/>
                        <a:t>Veränderung von Mobilitäts-mustern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smtClean="0"/>
                        <a:t>Umwelt-problematik und Verknappung von Ressourcen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smtClean="0"/>
                        <a:t>Global Power </a:t>
                      </a:r>
                      <a:r>
                        <a:rPr lang="de-AT" sz="1100" b="1" dirty="0" err="1" smtClean="0"/>
                        <a:t>Shift</a:t>
                      </a:r>
                      <a:r>
                        <a:rPr lang="de-AT" sz="1100" b="1" dirty="0" smtClean="0"/>
                        <a:t> – Neue Wachstums- &amp; Machtzentren</a:t>
                      </a:r>
                      <a:endParaRPr lang="de-AT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1" dirty="0" smtClean="0"/>
                        <a:t>Digitalisierung u. </a:t>
                      </a:r>
                      <a:r>
                        <a:rPr lang="de-AT" sz="1100" b="1" dirty="0" err="1" smtClean="0"/>
                        <a:t>beschleun</a:t>
                      </a:r>
                      <a:r>
                        <a:rPr lang="de-AT" sz="1100" b="1" dirty="0" smtClean="0"/>
                        <a:t>.</a:t>
                      </a:r>
                      <a:r>
                        <a:rPr lang="de-AT" sz="1100" b="1" baseline="0" dirty="0" smtClean="0"/>
                        <a:t> Produktzyklen</a:t>
                      </a:r>
                      <a:endParaRPr lang="de-AT" sz="1100" b="1" dirty="0"/>
                    </a:p>
                  </a:txBody>
                  <a:tcPr/>
                </a:tc>
              </a:tr>
              <a:tr h="920745"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Territoriale</a:t>
                      </a:r>
                      <a:r>
                        <a:rPr lang="de-AT" sz="1100" baseline="0" dirty="0" smtClean="0"/>
                        <a:t> Dynamik (Megastädte, Megaregionen)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Divergenz der Bevölkerungs-schichten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Zivilisations-krankheiten (Stoffwechsel, Pandemien,</a:t>
                      </a:r>
                      <a:r>
                        <a:rPr lang="de-AT" sz="1100" baseline="0" dirty="0" smtClean="0"/>
                        <a:t> etc.)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Wandel der Arbeitswelt (</a:t>
                      </a:r>
                      <a:r>
                        <a:rPr lang="de-AT" altLang="de-DE" sz="1100" dirty="0" smtClean="0"/>
                        <a:t>Flexible Arbeits-strukturen)</a:t>
                      </a:r>
                      <a:endParaRPr lang="de-AT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Neue Mobilitäts-muster (</a:t>
                      </a:r>
                      <a:r>
                        <a:rPr lang="de-AT" altLang="de-DE" sz="1100" dirty="0" smtClean="0"/>
                        <a:t>Globale Mobilität, Urbanisierung, Mobilität als Dienstleistung)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Zunehmende Umwelt-verschmutzung,</a:t>
                      </a:r>
                      <a:r>
                        <a:rPr lang="de-AT" sz="1100" baseline="0" dirty="0" smtClean="0"/>
                        <a:t> Klimawandel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Neue Kräfte-verhältnisse </a:t>
                      </a:r>
                      <a:endParaRPr lang="de-AT" sz="11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de-AT" sz="1100" dirty="0" smtClean="0"/>
                        <a:t>Digitalisierung forciert Globalisierung (Informations-flut</a:t>
                      </a:r>
                      <a:r>
                        <a:rPr lang="de-AT" sz="1100" baseline="0" dirty="0" smtClean="0"/>
                        <a:t> u. Kosten der Infrastruktur, Globale Konnektivität)</a:t>
                      </a:r>
                      <a:endParaRPr lang="de-AT" sz="1100" dirty="0"/>
                    </a:p>
                  </a:txBody>
                  <a:tcPr/>
                </a:tc>
              </a:tr>
              <a:tr h="499553">
                <a:tc rowSpan="3">
                  <a:txBody>
                    <a:bodyPr/>
                    <a:lstStyle/>
                    <a:p>
                      <a:r>
                        <a:rPr lang="de-AT" sz="1100" dirty="0" smtClean="0"/>
                        <a:t>Smart Cities (Mobilität,</a:t>
                      </a:r>
                      <a:r>
                        <a:rPr lang="de-AT" sz="1100" baseline="0" dirty="0" smtClean="0"/>
                        <a:t> Infrastruktur, Energie, Leben, Partizipation)</a:t>
                      </a:r>
                      <a:endParaRPr lang="de-AT" sz="11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Anwachsende Migrations-ströme (</a:t>
                      </a:r>
                      <a:r>
                        <a:rPr lang="de-AT" altLang="de-DE" sz="1100" dirty="0" err="1" smtClean="0"/>
                        <a:t>wirtschaftl</a:t>
                      </a:r>
                      <a:r>
                        <a:rPr lang="de-AT" altLang="de-DE" sz="1100" dirty="0" smtClean="0"/>
                        <a:t>.,</a:t>
                      </a:r>
                      <a:r>
                        <a:rPr lang="de-AT" altLang="de-DE" sz="1100" baseline="0" dirty="0" smtClean="0"/>
                        <a:t> </a:t>
                      </a:r>
                      <a:r>
                        <a:rPr lang="de-AT" altLang="de-DE" sz="1100" dirty="0" smtClean="0"/>
                        <a:t>umweltbedingte, politische </a:t>
                      </a:r>
                      <a:r>
                        <a:rPr lang="de-AT" altLang="de-DE" sz="1100" dirty="0" err="1" smtClean="0"/>
                        <a:t>Migr</a:t>
                      </a:r>
                      <a:r>
                        <a:rPr lang="de-AT" altLang="de-DE" sz="1100" dirty="0" smtClean="0"/>
                        <a:t>.)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Gesundheits-kosten</a:t>
                      </a:r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Veränderte Konsummuster</a:t>
                      </a:r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de-AT" sz="1100" dirty="0" smtClean="0"/>
                        <a:t>Verknappung v. Ressourcen, steigender</a:t>
                      </a:r>
                      <a:r>
                        <a:rPr lang="de-AT" sz="1100" baseline="0" dirty="0" smtClean="0"/>
                        <a:t> Energiebedarf</a:t>
                      </a:r>
                      <a:endParaRPr lang="de-AT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Neue Mittelklasse</a:t>
                      </a:r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274025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de-AT" sz="1100" dirty="0" smtClean="0"/>
                        <a:t>Wandel im Gesundheits-system (hin zu: Diagnostik, e</a:t>
                      </a:r>
                      <a:r>
                        <a:rPr lang="de-AT" sz="1100" baseline="0" dirty="0" smtClean="0"/>
                        <a:t>tc.)</a:t>
                      </a:r>
                      <a:endParaRPr lang="de-AT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de-AT" sz="1100" dirty="0" smtClean="0"/>
                        <a:t>Veränderung der Wertschöpfung </a:t>
                      </a:r>
                      <a:endParaRPr lang="de-AT" sz="11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Neue An-forderungen an</a:t>
                      </a:r>
                      <a:r>
                        <a:rPr lang="de-AT" sz="1100" baseline="0" dirty="0" smtClean="0"/>
                        <a:t> Mobilitäts-lösungen (</a:t>
                      </a:r>
                      <a:r>
                        <a:rPr lang="de-AT" altLang="de-DE" sz="1100" dirty="0" smtClean="0"/>
                        <a:t>Neue Antriebs- und Mobilitäts-konzepte, Intelligente Logistik-lösungen)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altLang="de-DE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1100" dirty="0" smtClean="0"/>
                    </a:p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588673">
                <a:tc v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Neue Governance-Strukturen</a:t>
                      </a:r>
                      <a:endParaRPr lang="de-AT" sz="11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Network Society (Öffnung von Wissenschaft und Forschung</a:t>
                      </a:r>
                      <a:r>
                        <a:rPr lang="de-AT" sz="1100" baseline="0" dirty="0" smtClean="0"/>
                        <a:t> hin zu neuen Medien, Verschmelzung von Beruf und Privat, </a:t>
                      </a:r>
                      <a:r>
                        <a:rPr lang="de-AT" sz="1100" baseline="0" dirty="0" err="1" smtClean="0"/>
                        <a:t>Geo</a:t>
                      </a:r>
                      <a:r>
                        <a:rPr lang="de-AT" sz="1100" baseline="0" dirty="0" smtClean="0"/>
                        <a:t> </a:t>
                      </a:r>
                      <a:r>
                        <a:rPr lang="de-AT" sz="1100" baseline="0" dirty="0" err="1" smtClean="0"/>
                        <a:t>Socialization</a:t>
                      </a:r>
                      <a:r>
                        <a:rPr lang="de-AT" sz="1100" baseline="0" dirty="0" smtClean="0"/>
                        <a:t>)</a:t>
                      </a:r>
                      <a:endParaRPr lang="de-AT" sz="1100" dirty="0"/>
                    </a:p>
                  </a:txBody>
                  <a:tcPr/>
                </a:tc>
              </a:tr>
              <a:tr h="68571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Folgen der Urbanisierung (Lebensqualität, Wissensgesellschaft, </a:t>
                      </a:r>
                      <a:r>
                        <a:rPr lang="de-AT" sz="1100" dirty="0" err="1" smtClean="0"/>
                        <a:t>Knowmads</a:t>
                      </a:r>
                      <a:r>
                        <a:rPr lang="de-AT" sz="1100" dirty="0" smtClean="0"/>
                        <a:t>, Umwelt-, Infrastruktur-belastung,</a:t>
                      </a:r>
                      <a:r>
                        <a:rPr lang="de-AT" sz="1100" baseline="0" dirty="0" smtClean="0"/>
                        <a:t> Energieverbrauch, Armut)</a:t>
                      </a:r>
                      <a:endParaRPr lang="de-AT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Wertewandel und Lifestyle (</a:t>
                      </a:r>
                      <a:r>
                        <a:rPr lang="de-AT" altLang="de-DE" sz="1100" dirty="0" err="1" smtClean="0"/>
                        <a:t>Indivi-dualisierung</a:t>
                      </a:r>
                      <a:r>
                        <a:rPr lang="de-AT" altLang="de-DE" sz="1100" dirty="0" smtClean="0"/>
                        <a:t>, Vielfalt d. Kulturen/ Werte/Normen, Veränderung v. Lebensformen)</a:t>
                      </a:r>
                      <a:endParaRPr lang="de-AT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Medizinischer Fortschritt (</a:t>
                      </a:r>
                      <a:r>
                        <a:rPr lang="de-AT" altLang="de-DE" sz="1100" dirty="0" smtClean="0"/>
                        <a:t>personalisierte Medizin, Drug-</a:t>
                      </a:r>
                      <a:r>
                        <a:rPr lang="de-AT" altLang="de-DE" sz="1100" dirty="0" err="1" smtClean="0"/>
                        <a:t>delivery</a:t>
                      </a:r>
                      <a:r>
                        <a:rPr lang="de-AT" altLang="de-DE" sz="1100" dirty="0" smtClean="0"/>
                        <a:t>, nano-</a:t>
                      </a:r>
                      <a:r>
                        <a:rPr lang="de-AT" altLang="de-DE" sz="1100" dirty="0" err="1" smtClean="0"/>
                        <a:t>robots</a:t>
                      </a:r>
                      <a:r>
                        <a:rPr lang="de-AT" altLang="de-DE" sz="1100" dirty="0" smtClean="0"/>
                        <a:t>, etc.)</a:t>
                      </a:r>
                    </a:p>
                    <a:p>
                      <a:endParaRPr lang="de-AT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Wissens-intensivierung der Wirtschaft</a:t>
                      </a:r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Zunehmende Bedeutung</a:t>
                      </a:r>
                      <a:r>
                        <a:rPr lang="de-AT" sz="1100" baseline="0" dirty="0" smtClean="0"/>
                        <a:t> / Bewusstsein v. Nachhaltigkeit (</a:t>
                      </a:r>
                      <a:r>
                        <a:rPr lang="de-AT" altLang="de-DE" sz="1100" dirty="0" smtClean="0"/>
                        <a:t>Politik, Unternehmen, Gesellschaft)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1100" dirty="0" smtClean="0"/>
                    </a:p>
                    <a:p>
                      <a:endParaRPr lang="de-AT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dirty="0" smtClean="0"/>
                        <a:t>Neue globale Gefahren, Sicherheits-risiken (</a:t>
                      </a:r>
                      <a:r>
                        <a:rPr lang="de-AT" altLang="de-DE" sz="1100" dirty="0" smtClean="0"/>
                        <a:t>Weltrisiko-gesellschaft, Terrorismus, </a:t>
                      </a:r>
                      <a:r>
                        <a:rPr lang="de-AT" altLang="de-DE" sz="1100" dirty="0" err="1" smtClean="0"/>
                        <a:t>Massenver-nichtungsw</a:t>
                      </a:r>
                      <a:r>
                        <a:rPr lang="de-AT" altLang="de-DE" sz="1100" dirty="0" smtClean="0"/>
                        <a:t>.)</a:t>
                      </a:r>
                    </a:p>
                    <a:p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  <a:tr h="1331983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1100" dirty="0" smtClean="0"/>
                        <a:t>Neue Formen der Kooperation, neue Geschäfts-modelle, Open Innovation</a:t>
                      </a:r>
                      <a:endParaRPr lang="de-AT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3068" r="15750" b="-96219"/>
          <a:stretch/>
        </p:blipFill>
        <p:spPr bwMode="auto">
          <a:xfrm>
            <a:off x="6634794" y="1582130"/>
            <a:ext cx="2292493" cy="527587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408" y="1571474"/>
            <a:ext cx="4419600" cy="528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5988"/>
          <a:stretch/>
        </p:blipFill>
        <p:spPr bwMode="auto">
          <a:xfrm>
            <a:off x="3490679" y="1574530"/>
            <a:ext cx="5459176" cy="52834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3415"/>
          <a:stretch/>
        </p:blipFill>
        <p:spPr bwMode="auto">
          <a:xfrm>
            <a:off x="2340984" y="1574530"/>
            <a:ext cx="6608872" cy="52834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3440"/>
          <a:stretch/>
        </p:blipFill>
        <p:spPr bwMode="auto">
          <a:xfrm>
            <a:off x="1278847" y="1582130"/>
            <a:ext cx="7671008" cy="52758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516" y="548680"/>
            <a:ext cx="8280452" cy="360000"/>
          </a:xfrm>
        </p:spPr>
        <p:txBody>
          <a:bodyPr/>
          <a:lstStyle/>
          <a:p>
            <a:r>
              <a:rPr lang="de-AT" sz="2400" dirty="0" smtClean="0"/>
              <a:t>Aus internationalen Quellen zusammengefassten Megatrends</a:t>
            </a:r>
            <a:br>
              <a:rPr lang="de-AT" sz="2400" dirty="0" smtClean="0"/>
            </a:b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68435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395536" y="3356992"/>
            <a:ext cx="8388932" cy="1443216"/>
          </a:xfrm>
          <a:prstGeom prst="roundRect">
            <a:avLst>
              <a:gd name="adj" fmla="val 9205"/>
            </a:avLst>
          </a:prstGeom>
          <a:solidFill>
            <a:srgbClr val="E0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Grundlagen 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95536" y="2016104"/>
            <a:ext cx="8135968" cy="4698000"/>
          </a:xfrm>
        </p:spPr>
        <p:txBody>
          <a:bodyPr/>
          <a:lstStyle/>
          <a:p>
            <a:pPr marL="514350" indent="-514350" algn="l">
              <a:buFont typeface="+mj-lt"/>
              <a:buAutoNum type="romanLcPeriod"/>
            </a:pPr>
            <a:r>
              <a:rPr lang="de-AT" sz="2000" b="0" dirty="0"/>
              <a:t>Überblick über langfristig wirksame globale </a:t>
            </a:r>
            <a:r>
              <a:rPr lang="de-AT" sz="2000" b="0" dirty="0" smtClean="0"/>
              <a:t>Mega- und </a:t>
            </a:r>
            <a:r>
              <a:rPr lang="de-AT" sz="2000" b="0" dirty="0" err="1" smtClean="0"/>
              <a:t>Umfeldtrends</a:t>
            </a:r>
            <a:endParaRPr lang="de-AT" sz="2000" b="0" dirty="0"/>
          </a:p>
          <a:p>
            <a:pPr marL="514350" indent="-514350" algn="l">
              <a:buFont typeface="+mj-lt"/>
              <a:buAutoNum type="romanLcPeriod"/>
            </a:pPr>
            <a:r>
              <a:rPr lang="de-DE" sz="2000" b="0" dirty="0" smtClean="0"/>
              <a:t>Erstes Zwischenfazit: Fokussierung auf  einzelne Megatrends</a:t>
            </a:r>
            <a:br>
              <a:rPr lang="de-DE" sz="2000" b="0" dirty="0" smtClean="0"/>
            </a:br>
            <a:r>
              <a:rPr lang="de-DE" sz="2000" b="0" dirty="0" smtClean="0"/>
              <a:t/>
            </a:r>
            <a:br>
              <a:rPr lang="de-DE" sz="2000" b="0" dirty="0" smtClean="0"/>
            </a:br>
            <a:endParaRPr lang="de-DE" sz="2000" b="0" dirty="0" smtClean="0"/>
          </a:p>
          <a:p>
            <a:pPr marL="514350" indent="-514350" algn="l">
              <a:buFont typeface="+mj-lt"/>
              <a:buAutoNum type="romanLcPeriod"/>
            </a:pPr>
            <a:r>
              <a:rPr lang="de-DE" sz="2000" b="0" dirty="0" smtClean="0"/>
              <a:t>Qualitative Gespräche mit </a:t>
            </a:r>
            <a:r>
              <a:rPr lang="de-DE" sz="2000" b="0" dirty="0"/>
              <a:t>Experten im Bereich ausgewählter </a:t>
            </a:r>
            <a:r>
              <a:rPr lang="de-DE" sz="2000" b="0" dirty="0" smtClean="0"/>
              <a:t/>
            </a:r>
            <a:br>
              <a:rPr lang="de-DE" sz="2000" b="0" dirty="0" smtClean="0"/>
            </a:br>
            <a:r>
              <a:rPr lang="de-DE" sz="2000" b="0" dirty="0" smtClean="0"/>
              <a:t>Megatrends </a:t>
            </a:r>
            <a:r>
              <a:rPr lang="de-DE" sz="2000" b="0" dirty="0"/>
              <a:t>bzw. Subtrends </a:t>
            </a:r>
            <a:endParaRPr lang="de-DE" sz="2000" b="0" dirty="0" smtClean="0"/>
          </a:p>
          <a:p>
            <a:pPr marL="514350" indent="-514350" algn="l">
              <a:buFont typeface="+mj-lt"/>
              <a:buAutoNum type="romanLcPeriod"/>
            </a:pPr>
            <a:r>
              <a:rPr lang="de-DE" sz="2000" b="0" dirty="0" smtClean="0"/>
              <a:t>Onlinebefragung (Minidelphi</a:t>
            </a:r>
            <a:r>
              <a:rPr lang="de-DE" sz="2000" b="0" dirty="0" smtClean="0"/>
              <a:t>): </a:t>
            </a:r>
            <a:r>
              <a:rPr lang="de-DE" sz="2000" b="0" dirty="0" smtClean="0"/>
              <a:t>rund 140  Beteiligte </a:t>
            </a:r>
            <a:br>
              <a:rPr lang="de-DE" sz="2000" b="0" dirty="0" smtClean="0"/>
            </a:br>
            <a:r>
              <a:rPr lang="de-DE" sz="2000" b="0" dirty="0" smtClean="0"/>
              <a:t>(Beurteilung von Subthemen und Förderungsangeboten)</a:t>
            </a:r>
            <a:br>
              <a:rPr lang="de-DE" sz="2000" b="0" dirty="0" smtClean="0"/>
            </a:br>
            <a:r>
              <a:rPr lang="de-DE" sz="2000" b="0" dirty="0" smtClean="0"/>
              <a:t/>
            </a:r>
            <a:br>
              <a:rPr lang="de-DE" sz="2000" b="0" dirty="0" smtClean="0"/>
            </a:br>
            <a:endParaRPr lang="de-DE" sz="1800" b="0" dirty="0"/>
          </a:p>
          <a:p>
            <a:pPr marL="514350" indent="-514350" algn="l">
              <a:buFont typeface="+mj-lt"/>
              <a:buAutoNum type="romanLcPeriod"/>
            </a:pPr>
            <a:r>
              <a:rPr lang="de-DE" sz="2000" b="0" dirty="0" smtClean="0"/>
              <a:t>Recherche </a:t>
            </a:r>
            <a:r>
              <a:rPr lang="de-DE" sz="2000" b="0" dirty="0"/>
              <a:t>relevanter Politikprogramme und –initiativen </a:t>
            </a:r>
            <a:r>
              <a:rPr lang="de-DE" sz="2000" b="0" dirty="0" smtClean="0"/>
              <a:t/>
            </a:r>
            <a:br>
              <a:rPr lang="de-DE" sz="2000" b="0" dirty="0" smtClean="0"/>
            </a:br>
            <a:r>
              <a:rPr lang="de-DE" sz="2000" b="0" dirty="0" smtClean="0"/>
              <a:t>(</a:t>
            </a:r>
            <a:r>
              <a:rPr lang="de-DE" sz="2000" b="0" dirty="0"/>
              <a:t>Österreich, evtl. Deutschland, EU)</a:t>
            </a:r>
          </a:p>
          <a:p>
            <a:pPr marL="514350" indent="-514350" algn="l">
              <a:buFont typeface="+mj-lt"/>
              <a:buAutoNum type="romanLcPeriod"/>
            </a:pPr>
            <a:r>
              <a:rPr lang="de-DE" sz="2000" b="0" dirty="0" smtClean="0"/>
              <a:t>komplementäre </a:t>
            </a:r>
            <a:r>
              <a:rPr lang="de-DE" sz="2000" b="0" dirty="0"/>
              <a:t>Recherche zu assoziierten Förderungsprogrammen </a:t>
            </a:r>
            <a:endParaRPr lang="de-DE" sz="2000" b="0" dirty="0" smtClean="0"/>
          </a:p>
          <a:p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 smtClean="0"/>
              <a:t>Vertiefende Recherche von Anknüpfungspunkten und Potentialen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290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901274"/>
            <a:ext cx="7848872" cy="455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91367" y="1901273"/>
            <a:ext cx="8185089" cy="4552064"/>
          </a:xfrm>
          <a:prstGeom prst="rect">
            <a:avLst/>
          </a:prstGeom>
          <a:solidFill>
            <a:srgbClr val="FFFBE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Status quo </a:t>
            </a:r>
            <a:r>
              <a:rPr lang="de-AT" sz="2800" dirty="0" err="1" smtClean="0"/>
              <a:t>Healthy</a:t>
            </a:r>
            <a:r>
              <a:rPr lang="de-AT" sz="2800" dirty="0" smtClean="0"/>
              <a:t> </a:t>
            </a:r>
            <a:r>
              <a:rPr lang="de-AT" sz="2800" dirty="0" err="1" smtClean="0"/>
              <a:t>Aging</a:t>
            </a:r>
            <a:r>
              <a:rPr lang="de-AT" sz="2800" dirty="0" smtClean="0"/>
              <a:t> &amp; </a:t>
            </a:r>
            <a:r>
              <a:rPr lang="de-AT" sz="2800" dirty="0" err="1" smtClean="0"/>
              <a:t>Assisted</a:t>
            </a:r>
            <a:r>
              <a:rPr lang="de-AT" sz="2800" smtClean="0"/>
              <a:t>  Living</a:t>
            </a:r>
            <a:endParaRPr lang="de-DE" dirty="0"/>
          </a:p>
        </p:txBody>
      </p:sp>
      <p:sp>
        <p:nvSpPr>
          <p:cNvPr id="6" name="Inhaltsplatzhalter 3"/>
          <p:cNvSpPr txBox="1">
            <a:spLocks/>
          </p:cNvSpPr>
          <p:nvPr/>
        </p:nvSpPr>
        <p:spPr>
          <a:xfrm>
            <a:off x="539552" y="1901273"/>
            <a:ext cx="8251463" cy="4392332"/>
          </a:xfrm>
          <a:prstGeom prst="rect">
            <a:avLst/>
          </a:prstGeom>
        </p:spPr>
        <p:txBody>
          <a:bodyPr tIns="90000" bIns="90000" anchor="t" anchorCtr="0"/>
          <a:lstStyle>
            <a:lvl1pPr marL="342900" indent="-3429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FontTx/>
              <a:buNone/>
              <a:defRPr sz="2200" b="1" kern="1200">
                <a:solidFill>
                  <a:srgbClr val="013F68"/>
                </a:solidFill>
                <a:latin typeface="+mn-lt"/>
                <a:ea typeface="+mn-ea"/>
                <a:cs typeface="+mn-cs"/>
              </a:defRPr>
            </a:lvl1pPr>
            <a:lvl2pPr marL="0" indent="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FontTx/>
              <a:buNone/>
              <a:defRPr sz="2000" kern="1200">
                <a:solidFill>
                  <a:srgbClr val="16708F"/>
                </a:solidFill>
                <a:latin typeface="+mn-lt"/>
                <a:ea typeface="+mn-ea"/>
                <a:cs typeface="+mn-cs"/>
              </a:defRPr>
            </a:lvl2pPr>
            <a:lvl3pPr marL="360000" indent="-270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SzPct val="75000"/>
              <a:buFont typeface="Wingdings" pitchFamily="2" charset="2"/>
              <a:buChar char=""/>
              <a:defRPr sz="2000" kern="1200">
                <a:solidFill>
                  <a:srgbClr val="16708F"/>
                </a:solidFill>
                <a:latin typeface="+mn-lt"/>
                <a:ea typeface="+mn-ea"/>
                <a:cs typeface="+mn-cs"/>
              </a:defRPr>
            </a:lvl3pPr>
            <a:lvl4pPr marL="630000" indent="-270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SzPct val="75000"/>
              <a:buFont typeface="Wingdings 2" pitchFamily="18" charset="2"/>
              <a:buChar char=""/>
              <a:defRPr sz="2000" kern="1200">
                <a:solidFill>
                  <a:srgbClr val="16728F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In der Steiermark bestehen besondere Kompetenzen im Bereich der (</a:t>
            </a:r>
            <a:r>
              <a:rPr lang="de-AT" sz="1800" b="1" dirty="0" err="1">
                <a:solidFill>
                  <a:schemeClr val="tx2">
                    <a:lumMod val="75000"/>
                  </a:schemeClr>
                </a:solidFill>
              </a:rPr>
              <a:t>epidemologischen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 Forschung zu) altersbedingten Erkrankungen,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einzelne 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techn. Ansätze für </a:t>
            </a:r>
            <a:r>
              <a:rPr lang="de-AT" sz="1800" b="1" dirty="0" err="1">
                <a:solidFill>
                  <a:schemeClr val="tx2">
                    <a:lumMod val="75000"/>
                  </a:schemeClr>
                </a:solidFill>
              </a:rPr>
              <a:t>Ambient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AT" sz="1800" b="1" dirty="0" err="1">
                <a:solidFill>
                  <a:schemeClr val="tx2">
                    <a:lumMod val="75000"/>
                  </a:schemeClr>
                </a:solidFill>
              </a:rPr>
              <a:t>Assisted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 Living (</a:t>
            </a:r>
            <a:r>
              <a:rPr lang="de-AT" sz="1800" b="1" dirty="0" err="1">
                <a:solidFill>
                  <a:schemeClr val="tx2">
                    <a:lumMod val="75000"/>
                  </a:schemeClr>
                </a:solidFill>
              </a:rPr>
              <a:t>Medizintechn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. / Sensorik) sowie sozialer technologischer Inklusion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Neben Forschung und Unternehmen existieren (u.a. mit dem HTS) intermediäre Strukturen</a:t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de-AT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Die 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größten Potentiale werden in der Steiermark bei den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Anwendungsfeldern 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in der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de-AT" sz="1800" b="1" dirty="0" smtClean="0">
                <a:solidFill>
                  <a:srgbClr val="FF0000"/>
                </a:solidFill>
              </a:rPr>
              <a:t>Rehabilitation </a:t>
            </a:r>
            <a:r>
              <a:rPr lang="de-AT" sz="1800" b="1" dirty="0">
                <a:solidFill>
                  <a:srgbClr val="FF0000"/>
                </a:solidFill>
              </a:rPr>
              <a:t>(Technologien für Rehabilitation) </a:t>
            </a:r>
            <a:r>
              <a:rPr lang="de-AT" sz="1800" b="1" dirty="0" smtClean="0">
                <a:solidFill>
                  <a:srgbClr val="FF0000"/>
                </a:solidFill>
              </a:rPr>
              <a:t>sowie in den </a:t>
            </a:r>
            <a:r>
              <a:rPr lang="de-AT" sz="1800" b="1" dirty="0">
                <a:solidFill>
                  <a:srgbClr val="FF0000"/>
                </a:solidFill>
              </a:rPr>
              <a:t>Anwendungsfeldern </a:t>
            </a:r>
            <a:r>
              <a:rPr lang="de-AT" sz="1800" b="1" dirty="0" smtClean="0">
                <a:solidFill>
                  <a:srgbClr val="FF0000"/>
                </a:solidFill>
              </a:rPr>
              <a:t>wie </a:t>
            </a:r>
            <a:r>
              <a:rPr lang="de-AT" sz="1800" b="1" dirty="0">
                <a:solidFill>
                  <a:srgbClr val="FF0000"/>
                </a:solidFill>
              </a:rPr>
              <a:t>Betreuung und Pflege, AAL und </a:t>
            </a:r>
            <a:r>
              <a:rPr lang="de-AT" sz="1800" b="1" dirty="0" smtClean="0">
                <a:solidFill>
                  <a:srgbClr val="FF0000"/>
                </a:solidFill>
              </a:rPr>
              <a:t>Prävention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wahrgenommen.</a:t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de-AT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Es </a:t>
            </a:r>
            <a:r>
              <a:rPr lang="de-AT" sz="1800" b="1" dirty="0" smtClean="0">
                <a:solidFill>
                  <a:srgbClr val="FF0000"/>
                </a:solidFill>
              </a:rPr>
              <a:t>fehlt allerdings an systematischer Vernetzung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de-AT" sz="1800" b="1" dirty="0" err="1" smtClean="0">
                <a:solidFill>
                  <a:schemeClr val="tx2">
                    <a:lumMod val="75000"/>
                  </a:schemeClr>
                </a:solidFill>
              </a:rPr>
              <a:t>lead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AT" sz="1800" b="1" dirty="0" err="1" smtClean="0">
                <a:solidFill>
                  <a:schemeClr val="tx2">
                    <a:lumMod val="75000"/>
                  </a:schemeClr>
                </a:solidFill>
              </a:rPr>
              <a:t>user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AT" sz="1800" b="1" dirty="0" err="1" smtClean="0">
                <a:solidFill>
                  <a:schemeClr val="tx2">
                    <a:lumMod val="75000"/>
                  </a:schemeClr>
                </a:solidFill>
              </a:rPr>
              <a:t>innovation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),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de-AT" sz="1800" b="1" dirty="0" smtClean="0">
                <a:solidFill>
                  <a:srgbClr val="FF0000"/>
                </a:solidFill>
              </a:rPr>
              <a:t>geringe </a:t>
            </a:r>
            <a:r>
              <a:rPr lang="de-AT" sz="1800" b="1" dirty="0" smtClean="0">
                <a:solidFill>
                  <a:srgbClr val="FF0000"/>
                </a:solidFill>
              </a:rPr>
              <a:t>Inanspruchnahme von Förderungen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und Initiativen von Bund u. EU.</a:t>
            </a:r>
          </a:p>
        </p:txBody>
      </p:sp>
    </p:spTree>
    <p:extLst>
      <p:ext uri="{BB962C8B-B14F-4D97-AF65-F5344CB8AC3E}">
        <p14:creationId xmlns:p14="http://schemas.microsoft.com/office/powerpoint/2010/main" val="205095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916833"/>
            <a:ext cx="6117547" cy="45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eck 4"/>
          <p:cNvSpPr/>
          <p:nvPr/>
        </p:nvSpPr>
        <p:spPr>
          <a:xfrm>
            <a:off x="251520" y="1690858"/>
            <a:ext cx="8568952" cy="4860540"/>
          </a:xfrm>
          <a:prstGeom prst="rect">
            <a:avLst/>
          </a:prstGeom>
          <a:solidFill>
            <a:srgbClr val="FFFBE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Status quo </a:t>
            </a:r>
            <a:r>
              <a:rPr lang="de-AT" sz="2800" dirty="0"/>
              <a:t>Smart Cities</a:t>
            </a:r>
            <a:endParaRPr lang="de-DE" dirty="0"/>
          </a:p>
        </p:txBody>
      </p:sp>
      <p:sp>
        <p:nvSpPr>
          <p:cNvPr id="6" name="Inhaltsplatzhalter 3"/>
          <p:cNvSpPr txBox="1">
            <a:spLocks/>
          </p:cNvSpPr>
          <p:nvPr/>
        </p:nvSpPr>
        <p:spPr>
          <a:xfrm>
            <a:off x="485546" y="1775309"/>
            <a:ext cx="8100900" cy="4392332"/>
          </a:xfrm>
          <a:prstGeom prst="rect">
            <a:avLst/>
          </a:prstGeom>
        </p:spPr>
        <p:txBody>
          <a:bodyPr tIns="90000" bIns="90000" anchor="t" anchorCtr="0"/>
          <a:lstStyle>
            <a:lvl1pPr marL="342900" indent="-3429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FontTx/>
              <a:buNone/>
              <a:defRPr sz="2200" b="1" kern="1200">
                <a:solidFill>
                  <a:srgbClr val="013F68"/>
                </a:solidFill>
                <a:latin typeface="+mn-lt"/>
                <a:ea typeface="+mn-ea"/>
                <a:cs typeface="+mn-cs"/>
              </a:defRPr>
            </a:lvl1pPr>
            <a:lvl2pPr marL="0" indent="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FontTx/>
              <a:buNone/>
              <a:defRPr sz="2000" kern="1200">
                <a:solidFill>
                  <a:srgbClr val="16708F"/>
                </a:solidFill>
                <a:latin typeface="+mn-lt"/>
                <a:ea typeface="+mn-ea"/>
                <a:cs typeface="+mn-cs"/>
              </a:defRPr>
            </a:lvl2pPr>
            <a:lvl3pPr marL="360000" indent="-270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SzPct val="75000"/>
              <a:buFont typeface="Wingdings" pitchFamily="2" charset="2"/>
              <a:buChar char=""/>
              <a:defRPr sz="2000" kern="1200">
                <a:solidFill>
                  <a:srgbClr val="16708F"/>
                </a:solidFill>
                <a:latin typeface="+mn-lt"/>
                <a:ea typeface="+mn-ea"/>
                <a:cs typeface="+mn-cs"/>
              </a:defRPr>
            </a:lvl3pPr>
            <a:lvl4pPr marL="630000" indent="-270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SzPct val="75000"/>
              <a:buFont typeface="Wingdings 2" pitchFamily="18" charset="2"/>
              <a:buChar char=""/>
              <a:defRPr sz="2000" kern="1200">
                <a:solidFill>
                  <a:srgbClr val="16728F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Es existieren in der </a:t>
            </a:r>
            <a:r>
              <a:rPr lang="de-AT" sz="1800" b="1" dirty="0" err="1">
                <a:solidFill>
                  <a:schemeClr val="tx2">
                    <a:lumMod val="75000"/>
                  </a:schemeClr>
                </a:solidFill>
              </a:rPr>
              <a:t>Stmk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. eine Reihe von Einzelinitiativen mit starkem Fokus in Richtung Nachhaltig Bauen und Energie (</a:t>
            </a:r>
            <a:r>
              <a:rPr lang="de-AT" sz="1800" b="1" dirty="0" err="1">
                <a:solidFill>
                  <a:schemeClr val="tx2">
                    <a:lumMod val="75000"/>
                  </a:schemeClr>
                </a:solidFill>
              </a:rPr>
              <a:t>tw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. Mobilität). Es besteht ein ausdifferenziertes und hinreichendes Förderangebot (Stadt der Zukunft, IKT der Zukunft, JPI Urban Europe).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de-AT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An 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erster Stelle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werden Potentiale in den Bereichen </a:t>
            </a:r>
            <a:r>
              <a:rPr lang="de-AT" sz="1800" b="1" dirty="0" smtClean="0">
                <a:solidFill>
                  <a:srgbClr val="FF0000"/>
                </a:solidFill>
              </a:rPr>
              <a:t>Umwelt/Nachhaltigkeit bzw. Energie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de-AT" sz="1800" b="1" i="1" dirty="0" smtClean="0">
                <a:solidFill>
                  <a:schemeClr val="tx2">
                    <a:lumMod val="75000"/>
                  </a:schemeClr>
                </a:solidFill>
              </a:rPr>
              <a:t>bspw</a:t>
            </a:r>
            <a:r>
              <a:rPr lang="de-AT" sz="1800" b="1" i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de-AT" sz="1800" b="1" i="1" dirty="0" smtClean="0">
                <a:solidFill>
                  <a:schemeClr val="tx2">
                    <a:lumMod val="75000"/>
                  </a:schemeClr>
                </a:solidFill>
              </a:rPr>
              <a:t>nachhaltig bauen/renovieren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de-AT" sz="1800" b="1" i="1" dirty="0" smtClean="0">
                <a:solidFill>
                  <a:schemeClr val="tx2">
                    <a:lumMod val="75000"/>
                  </a:schemeClr>
                </a:solidFill>
              </a:rPr>
              <a:t>grüne Infrastruktur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gefolgt 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von Energiethemen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de-AT" sz="1800" b="1" i="1" dirty="0" smtClean="0">
                <a:solidFill>
                  <a:srgbClr val="FF0000"/>
                </a:solidFill>
              </a:rPr>
              <a:t>Smart </a:t>
            </a:r>
            <a:r>
              <a:rPr lang="de-AT" sz="1800" b="1" i="1" dirty="0" err="1" smtClean="0">
                <a:solidFill>
                  <a:srgbClr val="FF0000"/>
                </a:solidFill>
              </a:rPr>
              <a:t>Grids</a:t>
            </a:r>
            <a:r>
              <a:rPr lang="de-AT" sz="1800" b="1" i="1" dirty="0" smtClean="0">
                <a:solidFill>
                  <a:srgbClr val="FF0000"/>
                </a:solidFill>
              </a:rPr>
              <a:t>, Hybride </a:t>
            </a:r>
            <a:r>
              <a:rPr lang="de-AT" sz="1800" b="1" i="1" dirty="0">
                <a:solidFill>
                  <a:srgbClr val="FF0000"/>
                </a:solidFill>
              </a:rPr>
              <a:t>Netzwerke – Gas, Strom, Wärme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) u. </a:t>
            </a:r>
            <a:r>
              <a:rPr lang="de-AT" sz="1800" b="1" dirty="0">
                <a:solidFill>
                  <a:srgbClr val="FF0000"/>
                </a:solidFill>
              </a:rPr>
              <a:t>Mobilitäts- und </a:t>
            </a:r>
            <a:r>
              <a:rPr lang="de-AT" sz="1800" b="1" dirty="0" smtClean="0">
                <a:solidFill>
                  <a:srgbClr val="FF0000"/>
                </a:solidFill>
              </a:rPr>
              <a:t>Verkehrstechnologien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de-AT" sz="1800" b="1" i="1" dirty="0" smtClean="0">
                <a:solidFill>
                  <a:schemeClr val="tx2">
                    <a:lumMod val="75000"/>
                  </a:schemeClr>
                </a:solidFill>
              </a:rPr>
              <a:t>e-Mobility, modaler Split, integrierte </a:t>
            </a:r>
            <a:r>
              <a:rPr lang="de-AT" sz="1800" b="1" i="1" dirty="0">
                <a:solidFill>
                  <a:schemeClr val="tx2">
                    <a:lumMod val="75000"/>
                  </a:schemeClr>
                </a:solidFill>
              </a:rPr>
              <a:t>Verkehrskonzepte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); in diesen Themen besteht auch Forschungskompetenz</a:t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de-AT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1" indent="-285750" algn="l">
              <a:buFont typeface="Symbol" pitchFamily="18" charset="2"/>
              <a:buChar char="-"/>
            </a:pPr>
            <a:r>
              <a:rPr lang="de-AT" sz="1800" b="1" dirty="0" smtClean="0">
                <a:solidFill>
                  <a:srgbClr val="FF0000"/>
                </a:solidFill>
              </a:rPr>
              <a:t>Ausbaufähig auch hier: regionale </a:t>
            </a:r>
            <a:r>
              <a:rPr lang="de-AT" sz="1800" b="1" dirty="0">
                <a:solidFill>
                  <a:srgbClr val="FF0000"/>
                </a:solidFill>
              </a:rPr>
              <a:t>strukturbildende Maßnahmen </a:t>
            </a:r>
            <a:r>
              <a:rPr lang="de-AT" sz="1800" b="1" dirty="0">
                <a:solidFill>
                  <a:schemeClr val="tx2">
                    <a:lumMod val="75000"/>
                  </a:schemeClr>
                </a:solidFill>
              </a:rPr>
              <a:t>(Plattform für integrierte Vorhaben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fehlt) </a:t>
            </a:r>
            <a:r>
              <a:rPr lang="de-AT" sz="1800" b="1" dirty="0" smtClean="0">
                <a:solidFill>
                  <a:srgbClr val="FF0000"/>
                </a:solidFill>
              </a:rPr>
              <a:t>sowie ganzheitliche Initiativen 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unter Berücksichtigung (a) sozialer Innovation, (b) </a:t>
            </a:r>
            <a:r>
              <a:rPr lang="de-AT" sz="1800" b="1" dirty="0" err="1" smtClean="0">
                <a:solidFill>
                  <a:schemeClr val="tx2">
                    <a:lumMod val="75000"/>
                  </a:schemeClr>
                </a:solidFill>
              </a:rPr>
              <a:t>Healthy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 Living/</a:t>
            </a:r>
            <a:r>
              <a:rPr lang="de-AT" sz="1800" b="1" dirty="0" err="1" smtClean="0">
                <a:solidFill>
                  <a:schemeClr val="tx2">
                    <a:lumMod val="75000"/>
                  </a:schemeClr>
                </a:solidFill>
              </a:rPr>
              <a:t>Aging</a:t>
            </a:r>
            <a: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  <a:t> sowie (c) Klein- und Mittelstädte im Umland.</a:t>
            </a:r>
            <a:br>
              <a:rPr lang="de-A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de-AT" sz="1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62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Bildschirmpräsentation (4:3)</PresentationFormat>
  <Paragraphs>87</Paragraphs>
  <Slides>6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6</vt:i4>
      </vt:variant>
    </vt:vector>
  </HeadingPairs>
  <TitlesOfParts>
    <vt:vector size="8" baseType="lpstr">
      <vt:lpstr>Benutzerdefiniertes Design</vt:lpstr>
      <vt:lpstr>1_Benutzerdefiniertes Design</vt:lpstr>
      <vt:lpstr>Megatrends</vt:lpstr>
      <vt:lpstr>Hintergrund</vt:lpstr>
      <vt:lpstr>Aus internationalen Quellen zusammengefassten Megatrends </vt:lpstr>
      <vt:lpstr>Grundlagen </vt:lpstr>
      <vt:lpstr>Status quo Healthy Aging &amp; Assisted  Living</vt:lpstr>
      <vt:lpstr>Status quo Smart Cities</vt:lpstr>
    </vt:vector>
  </TitlesOfParts>
  <Company>Amt der Stmk. Landesregierung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Georg Brünner</dc:creator>
  <cp:lastModifiedBy>Ploder, Michael</cp:lastModifiedBy>
  <cp:revision>122</cp:revision>
  <dcterms:created xsi:type="dcterms:W3CDTF">2011-10-10T13:08:45Z</dcterms:created>
  <dcterms:modified xsi:type="dcterms:W3CDTF">2014-10-28T17:56:37Z</dcterms:modified>
</cp:coreProperties>
</file>