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8" r:id="rId5"/>
  </p:sldMasterIdLst>
  <p:notesMasterIdLst>
    <p:notesMasterId r:id="rId24"/>
  </p:notesMasterIdLst>
  <p:handoutMasterIdLst>
    <p:handoutMasterId r:id="rId25"/>
  </p:handoutMasterIdLst>
  <p:sldIdLst>
    <p:sldId id="256" r:id="rId6"/>
    <p:sldId id="257" r:id="rId7"/>
    <p:sldId id="296" r:id="rId8"/>
    <p:sldId id="265" r:id="rId9"/>
    <p:sldId id="264" r:id="rId10"/>
    <p:sldId id="267" r:id="rId11"/>
    <p:sldId id="278" r:id="rId12"/>
    <p:sldId id="283" r:id="rId13"/>
    <p:sldId id="279" r:id="rId14"/>
    <p:sldId id="282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</p:sldIdLst>
  <p:sldSz cx="9144000" cy="5143500" type="screen16x9"/>
  <p:notesSz cx="9144000" cy="6858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76"/>
    <a:srgbClr val="8BC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46" autoAdjust="0"/>
  </p:normalViewPr>
  <p:slideViewPr>
    <p:cSldViewPr>
      <p:cViewPr varScale="1">
        <p:scale>
          <a:sx n="81" d="100"/>
          <a:sy n="81" d="100"/>
        </p:scale>
        <p:origin x="-960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DB449-7E0E-4C7D-A11E-9957693617C5}" type="datetimeFigureOut">
              <a:rPr lang="nl-NL" smtClean="0"/>
              <a:t>28-10-2014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D7A8C-C740-4225-873F-6E481F6499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973251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7C416-68C4-4BFE-9081-22D5D28F9640}" type="datetimeFigureOut">
              <a:rPr lang="nl-NL" smtClean="0"/>
              <a:t>28-10-2014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3F6CD-A1A5-4C76-97E9-9F3CA89B3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039869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104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17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F55BEA7-520A-45B4-8F36-CEE6F8939A63}" type="slidenum">
              <a:rPr lang="en-US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pPr/>
              <a:t>3</a:t>
            </a:fld>
            <a:endParaRPr lang="en-US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29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863" y="739775"/>
            <a:ext cx="6583362" cy="3703638"/>
          </a:xfrm>
          <a:solidFill>
            <a:srgbClr val="FFFFFF"/>
          </a:solidFill>
          <a:ln/>
        </p:spPr>
      </p:sp>
      <p:sp>
        <p:nvSpPr>
          <p:cNvPr id="829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66754" y="4689634"/>
            <a:ext cx="5334027" cy="4443722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82949" name="Text Box 3"/>
          <p:cNvSpPr txBox="1">
            <a:spLocks noChangeArrowheads="1"/>
          </p:cNvSpPr>
          <p:nvPr/>
        </p:nvSpPr>
        <p:spPr bwMode="auto">
          <a:xfrm>
            <a:off x="3776715" y="9377690"/>
            <a:ext cx="2889265" cy="493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3600" tIns="46800" rIns="936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F10B563-A98E-4E42-8CA0-6D6DA5D85B22}" type="slidenum">
              <a:rPr lang="de-DE" sz="1200">
                <a:solidFill>
                  <a:srgbClr val="000000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de-DE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6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606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0594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22-10-2014  Kenniswerkplaats Noordoost Fryslân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33F6CD-A1A5-4C76-97E9-9F3CA89B3057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728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37DA-4238-4189-9B94-3F1CAB6F9CC3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5153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D6450-C6F0-4C9F-9F37-096069AD3F0A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948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ADDD-4F55-4CAC-B64D-C89E2AA7B7DD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47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4916-51BA-4FD7-AA71-8FFC0E13EB4F}" type="datetime1">
              <a:rPr lang="nl-NL" smtClean="0"/>
              <a:t>28-10-2014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382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16F7-A5CB-4145-8D09-45F5AF4257DC}" type="datetime1">
              <a:rPr lang="nl-NL" smtClean="0"/>
              <a:t>28-10-2014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930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4C2EA-E747-423C-9EE6-69CB40C202CA}" type="datetime1">
              <a:rPr lang="nl-NL" smtClean="0"/>
              <a:t>28-10-2014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75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FF6E-DCB9-4656-905C-86E7833A43C7}" type="datetime1">
              <a:rPr lang="nl-NL" smtClean="0"/>
              <a:t>28-10-2014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048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0C7D-AC2E-4B39-84E8-363981095253}" type="datetime1">
              <a:rPr lang="nl-NL" smtClean="0"/>
              <a:t>28-10-2014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34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7353-F4E1-4590-96AD-F1AF9D464792}" type="datetime1">
              <a:rPr lang="nl-NL" smtClean="0"/>
              <a:t>28-10-2014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219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7B1C-36DD-4F33-A0D2-D84BE4194F40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206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4218-9C31-435A-9804-44F2C9ACFD61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025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7062" y="673102"/>
            <a:ext cx="7645388" cy="493649"/>
          </a:xfrm>
        </p:spPr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825" y="2914987"/>
            <a:ext cx="6400354" cy="1314338"/>
          </a:xfrm>
        </p:spPr>
        <p:txBody>
          <a:bodyPr/>
          <a:lstStyle>
            <a:lvl1pPr marL="0" indent="0" algn="l">
              <a:buNone/>
              <a:defRPr/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nl-NL" dirty="0" smtClean="0"/>
              <a:t>Klik om de titelstijl van het model te bewerken</a:t>
            </a:r>
            <a:endParaRPr lang="nl-NL" dirty="0"/>
          </a:p>
        </p:txBody>
      </p:sp>
      <p:sp>
        <p:nvSpPr>
          <p:cNvPr id="4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0BFC2E-7754-4536-A1F4-CD1CD9BABF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230923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1224BE-7D81-4744-83B7-AFC332D3C15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067624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92970" y="1460005"/>
            <a:ext cx="3625453" cy="3013769"/>
          </a:xfrm>
        </p:spPr>
        <p:txBody>
          <a:bodyPr/>
          <a:lstStyle>
            <a:lvl1pPr>
              <a:defRPr sz="1477"/>
            </a:lvl1pPr>
            <a:lvl2pPr>
              <a:defRPr sz="1265"/>
            </a:lvl2pPr>
            <a:lvl3pPr>
              <a:defRPr sz="1055"/>
            </a:lvl3pPr>
            <a:lvl4pPr>
              <a:defRPr sz="949"/>
            </a:lvl4pPr>
            <a:lvl5pPr>
              <a:defRPr sz="949"/>
            </a:lvl5pPr>
            <a:lvl6pPr>
              <a:defRPr sz="949"/>
            </a:lvl6pPr>
            <a:lvl7pPr>
              <a:defRPr sz="949"/>
            </a:lvl7pPr>
            <a:lvl8pPr>
              <a:defRPr sz="949"/>
            </a:lvl8pPr>
            <a:lvl9pPr>
              <a:defRPr sz="949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5579" y="1460005"/>
            <a:ext cx="3625453" cy="3013769"/>
          </a:xfrm>
        </p:spPr>
        <p:txBody>
          <a:bodyPr/>
          <a:lstStyle>
            <a:lvl1pPr>
              <a:defRPr sz="1477"/>
            </a:lvl1pPr>
            <a:lvl2pPr>
              <a:defRPr sz="1265"/>
            </a:lvl2pPr>
            <a:lvl3pPr>
              <a:defRPr sz="1055"/>
            </a:lvl3pPr>
            <a:lvl4pPr>
              <a:defRPr sz="949"/>
            </a:lvl4pPr>
            <a:lvl5pPr>
              <a:defRPr sz="949"/>
            </a:lvl5pPr>
            <a:lvl6pPr>
              <a:defRPr sz="949"/>
            </a:lvl6pPr>
            <a:lvl7pPr>
              <a:defRPr sz="949"/>
            </a:lvl7pPr>
            <a:lvl8pPr>
              <a:defRPr sz="949"/>
            </a:lvl8pPr>
            <a:lvl9pPr>
              <a:defRPr sz="949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F36F649-D25C-4362-A021-3FC0722B950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3423178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648" y="205941"/>
            <a:ext cx="8228707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265" b="1"/>
            </a:lvl1pPr>
            <a:lvl2pPr marL="241093" indent="0">
              <a:buNone/>
              <a:defRPr sz="1055" b="1"/>
            </a:lvl2pPr>
            <a:lvl3pPr marL="482186" indent="0">
              <a:buNone/>
              <a:defRPr sz="949" b="1"/>
            </a:lvl3pPr>
            <a:lvl4pPr marL="723279" indent="0">
              <a:buNone/>
              <a:defRPr sz="844" b="1"/>
            </a:lvl4pPr>
            <a:lvl5pPr marL="964372" indent="0">
              <a:buNone/>
              <a:defRPr sz="844" b="1"/>
            </a:lvl5pPr>
            <a:lvl6pPr marL="1205465" indent="0">
              <a:buNone/>
              <a:defRPr sz="844" b="1"/>
            </a:lvl6pPr>
            <a:lvl7pPr marL="1446558" indent="0">
              <a:buNone/>
              <a:defRPr sz="844" b="1"/>
            </a:lvl7pPr>
            <a:lvl8pPr marL="1687651" indent="0">
              <a:buNone/>
              <a:defRPr sz="844" b="1"/>
            </a:lvl8pPr>
            <a:lvl9pPr marL="1928744" indent="0">
              <a:buNone/>
              <a:defRPr sz="844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648" y="1630786"/>
            <a:ext cx="4039568" cy="2963540"/>
          </a:xfrm>
        </p:spPr>
        <p:txBody>
          <a:bodyPr/>
          <a:lstStyle>
            <a:lvl1pPr>
              <a:defRPr sz="1265"/>
            </a:lvl1pPr>
            <a:lvl2pPr>
              <a:defRPr sz="1055"/>
            </a:lvl2pPr>
            <a:lvl3pPr>
              <a:defRPr sz="949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4556" y="1151093"/>
            <a:ext cx="4041799" cy="479692"/>
          </a:xfrm>
        </p:spPr>
        <p:txBody>
          <a:bodyPr anchor="b"/>
          <a:lstStyle>
            <a:lvl1pPr marL="0" indent="0">
              <a:buNone/>
              <a:defRPr sz="1265" b="1"/>
            </a:lvl1pPr>
            <a:lvl2pPr marL="241093" indent="0">
              <a:buNone/>
              <a:defRPr sz="1055" b="1"/>
            </a:lvl2pPr>
            <a:lvl3pPr marL="482186" indent="0">
              <a:buNone/>
              <a:defRPr sz="949" b="1"/>
            </a:lvl3pPr>
            <a:lvl4pPr marL="723279" indent="0">
              <a:buNone/>
              <a:defRPr sz="844" b="1"/>
            </a:lvl4pPr>
            <a:lvl5pPr marL="964372" indent="0">
              <a:buNone/>
              <a:defRPr sz="844" b="1"/>
            </a:lvl5pPr>
            <a:lvl6pPr marL="1205465" indent="0">
              <a:buNone/>
              <a:defRPr sz="844" b="1"/>
            </a:lvl6pPr>
            <a:lvl7pPr marL="1446558" indent="0">
              <a:buNone/>
              <a:defRPr sz="844" b="1"/>
            </a:lvl7pPr>
            <a:lvl8pPr marL="1687651" indent="0">
              <a:buNone/>
              <a:defRPr sz="844" b="1"/>
            </a:lvl8pPr>
            <a:lvl9pPr marL="1928744" indent="0">
              <a:buNone/>
              <a:defRPr sz="844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4556" y="1630786"/>
            <a:ext cx="4041799" cy="2963540"/>
          </a:xfrm>
        </p:spPr>
        <p:txBody>
          <a:bodyPr/>
          <a:lstStyle>
            <a:lvl1pPr>
              <a:defRPr sz="1265"/>
            </a:lvl1pPr>
            <a:lvl2pPr>
              <a:defRPr sz="1055"/>
            </a:lvl2pPr>
            <a:lvl3pPr>
              <a:defRPr sz="949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3A8A2B-3127-4844-8291-0695FA814E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3211712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3A1D8F-FB4E-4EC4-A99D-D22F3B3F49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1099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7062" y="673102"/>
            <a:ext cx="7645388" cy="493649"/>
          </a:xfrm>
        </p:spPr>
        <p:txBody>
          <a:bodyPr/>
          <a:lstStyle>
            <a:lvl1pPr algn="l">
              <a:defRPr sz="1898" b="0"/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224" y="1356615"/>
            <a:ext cx="5111130" cy="3237710"/>
          </a:xfrm>
        </p:spPr>
        <p:txBody>
          <a:bodyPr/>
          <a:lstStyle>
            <a:lvl1pPr>
              <a:defRPr sz="1688"/>
            </a:lvl1pPr>
            <a:lvl2pPr>
              <a:defRPr sz="1477"/>
            </a:lvl2pPr>
            <a:lvl3pPr>
              <a:defRPr sz="1265"/>
            </a:lvl3pPr>
            <a:lvl4pPr>
              <a:defRPr sz="1055"/>
            </a:lvl4pPr>
            <a:lvl5pPr>
              <a:defRPr sz="1055"/>
            </a:lvl5pPr>
            <a:lvl6pPr>
              <a:defRPr sz="1055"/>
            </a:lvl6pPr>
            <a:lvl7pPr>
              <a:defRPr sz="1055"/>
            </a:lvl7pPr>
            <a:lvl8pPr>
              <a:defRPr sz="1055"/>
            </a:lvl8pPr>
            <a:lvl9pPr>
              <a:defRPr sz="1055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648" y="1356615"/>
            <a:ext cx="3008189" cy="3237710"/>
          </a:xfrm>
        </p:spPr>
        <p:txBody>
          <a:bodyPr/>
          <a:lstStyle>
            <a:lvl1pPr marL="0" indent="0">
              <a:buNone/>
              <a:defRPr sz="1055"/>
            </a:lvl1pPr>
            <a:lvl2pPr marL="241093" indent="0">
              <a:buNone/>
              <a:defRPr sz="633"/>
            </a:lvl2pPr>
            <a:lvl3pPr marL="482186" indent="0">
              <a:buNone/>
              <a:defRPr sz="527"/>
            </a:lvl3pPr>
            <a:lvl4pPr marL="723279" indent="0">
              <a:buNone/>
              <a:defRPr sz="475"/>
            </a:lvl4pPr>
            <a:lvl5pPr marL="964372" indent="0">
              <a:buNone/>
              <a:defRPr sz="475"/>
            </a:lvl5pPr>
            <a:lvl6pPr marL="1205465" indent="0">
              <a:buNone/>
              <a:defRPr sz="475"/>
            </a:lvl6pPr>
            <a:lvl7pPr marL="1446558" indent="0">
              <a:buNone/>
              <a:defRPr sz="475"/>
            </a:lvl7pPr>
            <a:lvl8pPr marL="1687651" indent="0">
              <a:buNone/>
              <a:defRPr sz="475"/>
            </a:lvl8pPr>
            <a:lvl9pPr marL="1928744" indent="0">
              <a:buNone/>
              <a:defRPr sz="475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  <p:sp>
        <p:nvSpPr>
          <p:cNvPr id="5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195D64-5868-4EA1-932A-5D1F1521259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767068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1066800" y="4827985"/>
            <a:ext cx="762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D7A26-5008-453B-9A5C-72A098CBF8C4}" type="datetime1">
              <a:rPr lang="nl-NL" smtClean="0">
                <a:solidFill>
                  <a:srgbClr val="000000"/>
                </a:solidFill>
              </a:rPr>
              <a:t>28-10-2014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1752600" y="4827985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>
                <a:solidFill>
                  <a:srgbClr val="000000"/>
                </a:solidFill>
              </a:rPr>
              <a:t>In Zukunft Leben</a:t>
            </a: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FCC1-7448-4FC0-8A31-3B6E152289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07212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98D4F-EF63-486A-AE1C-B55AC367BFB8}" type="datetime1">
              <a:rPr lang="nl-NL" smtClean="0"/>
              <a:t>28-10-2014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61556-BDF2-4DC5-8A4F-ABD8EEA31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483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1460005"/>
            <a:ext cx="7358063" cy="301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Gill Sans" charset="0"/>
              </a:rPr>
              <a:t>Click to edit Master text styles</a:t>
            </a:r>
          </a:p>
          <a:p>
            <a:pPr lvl="1"/>
            <a:r>
              <a:rPr lang="en-US" dirty="0">
                <a:sym typeface="Gill Sans" charset="0"/>
              </a:rPr>
              <a:t>Second level</a:t>
            </a:r>
          </a:p>
          <a:p>
            <a:pPr lvl="2"/>
            <a:r>
              <a:rPr lang="en-US" dirty="0">
                <a:sym typeface="Gill Sans" charset="0"/>
              </a:rPr>
              <a:t>Third level</a:t>
            </a:r>
          </a:p>
          <a:p>
            <a:pPr lvl="3"/>
            <a:r>
              <a:rPr lang="en-US" dirty="0">
                <a:sym typeface="Gill Sans" charset="0"/>
              </a:rPr>
              <a:t>Fourth level</a:t>
            </a:r>
          </a:p>
          <a:p>
            <a:pPr lvl="4"/>
            <a:r>
              <a:rPr lang="en-US" dirty="0">
                <a:sym typeface="Gill Sans" charset="0"/>
              </a:rPr>
              <a:t>Fifth level</a:t>
            </a:r>
          </a:p>
        </p:txBody>
      </p:sp>
      <p:sp>
        <p:nvSpPr>
          <p:cNvPr id="2051" name="Rectangle 2"/>
          <p:cNvSpPr>
            <a:spLocks/>
          </p:cNvSpPr>
          <p:nvPr userDrawn="1"/>
        </p:nvSpPr>
        <p:spPr bwMode="auto">
          <a:xfrm>
            <a:off x="446486" y="0"/>
            <a:ext cx="8304609" cy="937617"/>
          </a:xfrm>
          <a:prstGeom prst="rect">
            <a:avLst/>
          </a:prstGeom>
          <a:solidFill>
            <a:srgbClr val="001F6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nl-NL" altLang="nl-NL" sz="2215" smtClean="0"/>
          </a:p>
        </p:txBody>
      </p:sp>
      <p:pic>
        <p:nvPicPr>
          <p:cNvPr id="2052" name="Picture 3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" y="669727"/>
            <a:ext cx="7875984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1" y="113855"/>
            <a:ext cx="2169914" cy="44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5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077" y="207615"/>
            <a:ext cx="1864072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/>
          </p:cNvSpPr>
          <p:nvPr userDrawn="1"/>
        </p:nvSpPr>
        <p:spPr bwMode="auto">
          <a:xfrm>
            <a:off x="0" y="4875609"/>
            <a:ext cx="9144000" cy="267891"/>
          </a:xfrm>
          <a:prstGeom prst="rect">
            <a:avLst/>
          </a:prstGeom>
          <a:solidFill>
            <a:srgbClr val="001F6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nl-NL" altLang="nl-NL" sz="2215" smtClean="0"/>
          </a:p>
        </p:txBody>
      </p:sp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76686" y="673913"/>
            <a:ext cx="7646045" cy="49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Gill Sans" charset="0"/>
              </a:rPr>
              <a:t>Click to edit Master title style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6553276" y="4888167"/>
            <a:ext cx="2133079" cy="25533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38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A7DBEE-94AC-420E-9173-996B6E5ED987}" type="slidenum">
              <a:rPr lang="nl-NL" altLang="nl-NL" smtClean="0">
                <a:sym typeface="Gill Sans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 smtClean="0"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3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98" b="1">
          <a:solidFill>
            <a:schemeClr val="tx1"/>
          </a:solidFill>
          <a:latin typeface="Arial"/>
          <a:ea typeface="+mj-ea"/>
          <a:cs typeface="Arial"/>
          <a:sym typeface="Gill Sans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98" b="1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Gill Sans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98" b="1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Gill Sans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98" b="1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Gill Sans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98" b="1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fontAlgn="base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fontAlgn="base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fontAlgn="base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fontAlgn="base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7717" algn="l" rtl="0" eaLnBrk="0" fontAlgn="base" hangingPunct="0">
        <a:spcBef>
          <a:spcPts val="1265"/>
        </a:spcBef>
        <a:spcAft>
          <a:spcPct val="0"/>
        </a:spcAft>
        <a:buSzPct val="171000"/>
        <a:defRPr sz="1898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1pPr>
      <a:lvl2pPr marL="676400" indent="-301367" algn="l" rtl="0" eaLnBrk="0" fontAlgn="base" hangingPunct="0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1898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2pPr>
      <a:lvl3pPr marL="910796" indent="-301367" algn="l" rtl="0" eaLnBrk="0" fontAlgn="base" hangingPunct="0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1898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3pPr>
      <a:lvl4pPr marL="1145192" indent="-301367" algn="l" rtl="0" eaLnBrk="0" fontAlgn="base" hangingPunct="0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1898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4pPr>
      <a:lvl5pPr marL="1379588" indent="-301367" algn="l" rtl="0" eaLnBrk="0" fontAlgn="base" hangingPunct="0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1898">
          <a:solidFill>
            <a:schemeClr val="tx1"/>
          </a:solidFill>
          <a:latin typeface="Arial"/>
          <a:ea typeface="+mn-ea"/>
          <a:cs typeface="Arial"/>
          <a:sym typeface="Gill Sans" charset="0"/>
        </a:defRPr>
      </a:lvl5pPr>
      <a:lvl6pPr marL="1620681" indent="-301367" algn="l" rtl="0" fontAlgn="base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1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61774" indent="-301367" algn="l" rtl="0" fontAlgn="base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1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02867" indent="-301367" algn="l" rtl="0" fontAlgn="base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1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43960" indent="-301367" algn="l" rtl="0" fontAlgn="base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1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nl-NL"/>
      </a:defPPr>
      <a:lvl1pPr marL="0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outube.com/watch?v=I9RHQqna-KM&amp;feature=player_embedded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L-TJjCJPaI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ealthyageing.net/" TargetMode="Externa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1972" y="20261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/>
          <a:stretch/>
        </p:blipFill>
        <p:spPr>
          <a:xfrm>
            <a:off x="1060130" y="100826"/>
            <a:ext cx="6680222" cy="4994556"/>
          </a:xfrm>
          <a:prstGeom prst="rect">
            <a:avLst/>
          </a:prstGeom>
          <a:solidFill>
            <a:schemeClr val="accent1">
              <a:alpha val="38000"/>
            </a:schemeClr>
          </a:solidFill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0" y="4070374"/>
            <a:ext cx="6680222" cy="1025008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5004048" y="411510"/>
            <a:ext cx="3611518" cy="982340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dirty="0" smtClean="0">
                <a:solidFill>
                  <a:schemeClr val="bg1"/>
                </a:solidFill>
              </a:rPr>
              <a:t>In </a:t>
            </a:r>
            <a:r>
              <a:rPr lang="nl-NL" sz="1800" dirty="0" err="1" smtClean="0">
                <a:solidFill>
                  <a:schemeClr val="bg1"/>
                </a:solidFill>
              </a:rPr>
              <a:t>Zukunft</a:t>
            </a:r>
            <a:r>
              <a:rPr lang="nl-NL" sz="1800" dirty="0" smtClean="0">
                <a:solidFill>
                  <a:schemeClr val="bg1"/>
                </a:solidFill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</a:rPr>
              <a:t>Leben</a:t>
            </a:r>
            <a:endParaRPr lang="nl-NL" sz="1800" dirty="0">
              <a:solidFill>
                <a:schemeClr val="bg1"/>
              </a:solidFill>
            </a:endParaRPr>
          </a:p>
          <a:p>
            <a:r>
              <a:rPr lang="nl-NL" sz="1800" dirty="0" smtClean="0">
                <a:solidFill>
                  <a:schemeClr val="bg1"/>
                </a:solidFill>
              </a:rPr>
              <a:t>29.10.2014 </a:t>
            </a:r>
            <a:endParaRPr lang="nl-NL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60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smtClean="0">
                <a:solidFill>
                  <a:schemeClr val="bg1"/>
                </a:solidFill>
              </a:rPr>
              <a:t>Agenda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-705" y="4896010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611560" y="1511824"/>
            <a:ext cx="770485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</a:t>
            </a:r>
            <a:r>
              <a:rPr lang="nl-NL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Ageing</a:t>
            </a:r>
          </a:p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</a:t>
            </a:r>
            <a:r>
              <a:rPr lang="nl-NL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Ageing 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</a:t>
            </a: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Northern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Netherlands</a:t>
            </a:r>
            <a:endParaRPr lang="nl-NL" dirty="0">
              <a:solidFill>
                <a:srgbClr val="1C36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 err="1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nl-NL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Health Care</a:t>
            </a:r>
          </a:p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Ageing 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Hanze UAS</a:t>
            </a:r>
            <a:endParaRPr lang="nl-NL" dirty="0">
              <a:solidFill>
                <a:srgbClr val="1C36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of Expertise Healthy Ageing</a:t>
            </a:r>
          </a:p>
          <a:p>
            <a:pPr marL="342900" indent="-342900">
              <a:lnSpc>
                <a:spcPts val="3800"/>
              </a:lnSpc>
              <a:buFont typeface="+mj-lt"/>
              <a:buAutoNum type="arabicPeriod"/>
            </a:pP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health care in the </a:t>
            </a:r>
            <a:r>
              <a:rPr lang="nl-NL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152" y="3006400"/>
            <a:ext cx="2601628" cy="1741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" name="Tijdelijke aanduiding voor voettekst 2"/>
          <p:cNvSpPr txBox="1">
            <a:spLocks/>
          </p:cNvSpPr>
          <p:nvPr/>
        </p:nvSpPr>
        <p:spPr>
          <a:xfrm>
            <a:off x="9451" y="4896745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>
          <a:xfrm>
            <a:off x="6876256" y="4875773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2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1"/>
          </p:nvPr>
        </p:nvSpPr>
        <p:spPr>
          <a:xfrm>
            <a:off x="3123495" y="4875773"/>
            <a:ext cx="2895600" cy="273844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In </a:t>
            </a:r>
            <a:r>
              <a:rPr lang="nl-NL" dirty="0" err="1" smtClean="0">
                <a:solidFill>
                  <a:schemeClr val="bg1"/>
                </a:solidFill>
              </a:rPr>
              <a:t>Zukunft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Leben</a:t>
            </a:r>
            <a:r>
              <a:rPr lang="nl-NL" dirty="0" smtClean="0">
                <a:solidFill>
                  <a:schemeClr val="bg1"/>
                </a:solidFill>
              </a:rPr>
              <a:t> 29.10.2014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8750" y="2562794"/>
            <a:ext cx="1431131" cy="103703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5951" y="2560706"/>
            <a:ext cx="1320404" cy="16204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1" name="Freeform 3"/>
          <p:cNvSpPr>
            <a:spLocks/>
          </p:cNvSpPr>
          <p:nvPr/>
        </p:nvSpPr>
        <p:spPr bwMode="auto">
          <a:xfrm>
            <a:off x="2283626" y="1816495"/>
            <a:ext cx="4374356" cy="2645569"/>
          </a:xfrm>
          <a:custGeom>
            <a:avLst/>
            <a:gdLst>
              <a:gd name="T0" fmla="*/ 0 w 3674"/>
              <a:gd name="T1" fmla="*/ 0 h 2223"/>
              <a:gd name="T2" fmla="*/ 4967288 w 3674"/>
              <a:gd name="T3" fmla="*/ 0 h 2223"/>
              <a:gd name="T4" fmla="*/ 5543550 w 3674"/>
              <a:gd name="T5" fmla="*/ 215803 h 2223"/>
              <a:gd name="T6" fmla="*/ 5832475 w 3674"/>
              <a:gd name="T7" fmla="*/ 3527425 h 2223"/>
              <a:gd name="T8" fmla="*/ 0 60000 65536"/>
              <a:gd name="T9" fmla="*/ 0 60000 65536"/>
              <a:gd name="T10" fmla="*/ 0 60000 65536"/>
              <a:gd name="T11" fmla="*/ 0 60000 65536"/>
              <a:gd name="T12" fmla="*/ 0 w 3674"/>
              <a:gd name="T13" fmla="*/ 0 h 2223"/>
              <a:gd name="T14" fmla="*/ 3674 w 3674"/>
              <a:gd name="T15" fmla="*/ 2223 h 22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74" h="2223">
                <a:moveTo>
                  <a:pt x="0" y="0"/>
                </a:moveTo>
                <a:lnTo>
                  <a:pt x="3129" y="0"/>
                </a:lnTo>
                <a:lnTo>
                  <a:pt x="3492" y="136"/>
                </a:lnTo>
                <a:lnTo>
                  <a:pt x="3674" y="2223"/>
                </a:lnTo>
              </a:path>
            </a:pathLst>
          </a:custGeom>
          <a:solidFill>
            <a:srgbClr val="FFFF00"/>
          </a:solidFill>
          <a:ln w="34920">
            <a:solidFill>
              <a:srgbClr val="000000"/>
            </a:solidFill>
            <a:prstDash val="lg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l-NL" sz="1350">
              <a:solidFill>
                <a:srgbClr val="000000"/>
              </a:solidFill>
            </a:endParaRPr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2283625" y="1804134"/>
            <a:ext cx="4374356" cy="2645569"/>
          </a:xfrm>
          <a:custGeom>
            <a:avLst/>
            <a:gdLst>
              <a:gd name="T0" fmla="*/ 0 w 3674"/>
              <a:gd name="T1" fmla="*/ 0 h 2223"/>
              <a:gd name="T2" fmla="*/ 4967288 w 3674"/>
              <a:gd name="T3" fmla="*/ 0 h 2223"/>
              <a:gd name="T4" fmla="*/ 5543550 w 3674"/>
              <a:gd name="T5" fmla="*/ 215803 h 2223"/>
              <a:gd name="T6" fmla="*/ 5832475 w 3674"/>
              <a:gd name="T7" fmla="*/ 3527425 h 2223"/>
              <a:gd name="T8" fmla="*/ 0 60000 65536"/>
              <a:gd name="T9" fmla="*/ 0 60000 65536"/>
              <a:gd name="T10" fmla="*/ 0 60000 65536"/>
              <a:gd name="T11" fmla="*/ 0 60000 65536"/>
              <a:gd name="T12" fmla="*/ 0 w 3674"/>
              <a:gd name="T13" fmla="*/ 0 h 2223"/>
              <a:gd name="T14" fmla="*/ 3674 w 3674"/>
              <a:gd name="T15" fmla="*/ 2223 h 22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74" h="2223">
                <a:moveTo>
                  <a:pt x="0" y="0"/>
                </a:moveTo>
                <a:lnTo>
                  <a:pt x="3129" y="0"/>
                </a:lnTo>
                <a:lnTo>
                  <a:pt x="3492" y="136"/>
                </a:lnTo>
                <a:lnTo>
                  <a:pt x="3674" y="2223"/>
                </a:lnTo>
              </a:path>
            </a:pathLst>
          </a:custGeom>
          <a:noFill/>
          <a:ln w="34920">
            <a:solidFill>
              <a:srgbClr val="000000"/>
            </a:solidFill>
            <a:prstDash val="lg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l-NL" sz="1350">
              <a:solidFill>
                <a:srgbClr val="000000"/>
              </a:solidFill>
            </a:endParaRPr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>
            <a:off x="2190749" y="1627614"/>
            <a:ext cx="1191" cy="30241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l-NL" sz="1350">
              <a:solidFill>
                <a:srgbClr val="000000"/>
              </a:solidFill>
            </a:endParaRPr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 flipH="1">
            <a:off x="2174849" y="4660108"/>
            <a:ext cx="4811316" cy="1190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l-NL" sz="1350">
              <a:solidFill>
                <a:srgbClr val="000000"/>
              </a:solidFill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2299250" y="1824573"/>
            <a:ext cx="4217194" cy="2553891"/>
          </a:xfrm>
          <a:custGeom>
            <a:avLst/>
            <a:gdLst>
              <a:gd name="T0" fmla="*/ 0 w 3542"/>
              <a:gd name="T1" fmla="*/ 0 h 2145"/>
              <a:gd name="T2" fmla="*/ 3167062 w 3542"/>
              <a:gd name="T3" fmla="*/ 142875 h 2145"/>
              <a:gd name="T4" fmla="*/ 4175125 w 3542"/>
              <a:gd name="T5" fmla="*/ 647700 h 2145"/>
              <a:gd name="T6" fmla="*/ 4751388 w 3542"/>
              <a:gd name="T7" fmla="*/ 1295400 h 2145"/>
              <a:gd name="T8" fmla="*/ 5400675 w 3542"/>
              <a:gd name="T9" fmla="*/ 3384551 h 2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42"/>
              <a:gd name="T16" fmla="*/ 0 h 2145"/>
              <a:gd name="T17" fmla="*/ 3402 w 3542"/>
              <a:gd name="T18" fmla="*/ 2132 h 21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42" h="2145">
                <a:moveTo>
                  <a:pt x="0" y="0"/>
                </a:moveTo>
                <a:lnTo>
                  <a:pt x="2135" y="103"/>
                </a:lnTo>
                <a:lnTo>
                  <a:pt x="2770" y="421"/>
                </a:lnTo>
                <a:lnTo>
                  <a:pt x="3133" y="829"/>
                </a:lnTo>
                <a:lnTo>
                  <a:pt x="3542" y="2145"/>
                </a:lnTo>
              </a:path>
            </a:pathLst>
          </a:custGeom>
          <a:solidFill>
            <a:srgbClr val="C0E6F1"/>
          </a:solidFill>
          <a:ln w="38160">
            <a:solidFill>
              <a:srgbClr val="000000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nl-NL" sz="1350">
              <a:solidFill>
                <a:srgbClr val="000000"/>
              </a:solidFill>
            </a:endParaRPr>
          </a:p>
        </p:txBody>
      </p:sp>
      <p:sp>
        <p:nvSpPr>
          <p:cNvPr id="22536" name="AutoShape 8"/>
          <p:cNvSpPr>
            <a:spLocks/>
          </p:cNvSpPr>
          <p:nvPr/>
        </p:nvSpPr>
        <p:spPr bwMode="auto">
          <a:xfrm>
            <a:off x="6623596" y="1451766"/>
            <a:ext cx="1484709" cy="457200"/>
          </a:xfrm>
          <a:prstGeom prst="callout2">
            <a:avLst>
              <a:gd name="adj1" fmla="val 18519"/>
              <a:gd name="adj2" fmla="val -3847"/>
              <a:gd name="adj3" fmla="val 18519"/>
              <a:gd name="adj4" fmla="val -13713"/>
              <a:gd name="adj5" fmla="val 164065"/>
              <a:gd name="adj6" fmla="val -23977"/>
            </a:avLst>
          </a:prstGeom>
          <a:solidFill>
            <a:srgbClr val="333399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67500" tIns="35100" rIns="67500" bIns="35100"/>
          <a:lstStyle/>
          <a:p>
            <a:pPr algn="ctr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050" dirty="0" err="1">
                <a:solidFill>
                  <a:srgbClr val="FFFFFF"/>
                </a:solidFill>
                <a:latin typeface="Verdana" pitchFamily="34" charset="0"/>
              </a:rPr>
              <a:t>Societal</a:t>
            </a:r>
            <a:r>
              <a:rPr lang="nl-NL" sz="1050" dirty="0">
                <a:solidFill>
                  <a:srgbClr val="FFFFFF"/>
                </a:solidFill>
                <a:latin typeface="Verdana" pitchFamily="34" charset="0"/>
              </a:rPr>
              <a:t> </a:t>
            </a:r>
          </a:p>
          <a:p>
            <a:pPr algn="ctr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050" dirty="0">
                <a:solidFill>
                  <a:srgbClr val="FFFFFF"/>
                </a:solidFill>
                <a:latin typeface="Verdana" pitchFamily="34" charset="0"/>
              </a:rPr>
              <a:t>benefit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250281" y="4224339"/>
            <a:ext cx="1660934" cy="4863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From</a:t>
            </a:r>
            <a:r>
              <a:rPr lang="nl-NL" sz="135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young</a:t>
            </a:r>
            <a:r>
              <a:rPr lang="nl-NL" sz="135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to</a:t>
            </a:r>
            <a:r>
              <a:rPr lang="nl-NL" sz="135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old</a:t>
            </a:r>
            <a:r>
              <a:rPr lang="nl-NL" sz="135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age</a:t>
            </a:r>
            <a:endParaRPr lang="nl-NL" sz="135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258195" y="1870424"/>
            <a:ext cx="910569" cy="2786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67500" tIns="35100" rIns="67500" bIns="35100">
            <a:spAutoFit/>
          </a:bodyPr>
          <a:lstStyle/>
          <a:p>
            <a:pPr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350" dirty="0" err="1" smtClean="0">
                <a:solidFill>
                  <a:srgbClr val="000000"/>
                </a:solidFill>
                <a:latin typeface="Verdana" pitchFamily="34" charset="0"/>
              </a:rPr>
              <a:t>Ambition</a:t>
            </a:r>
            <a:endParaRPr lang="nl-NL" sz="135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540" name="Rectangle 11"/>
          <p:cNvSpPr>
            <a:spLocks noChangeArrowheads="1"/>
          </p:cNvSpPr>
          <p:nvPr/>
        </p:nvSpPr>
        <p:spPr bwMode="auto">
          <a:xfrm>
            <a:off x="2099066" y="573529"/>
            <a:ext cx="4643167" cy="6921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7500" tIns="35100" rIns="67500" bIns="35100" anchor="ctr"/>
          <a:lstStyle/>
          <a:p>
            <a:pPr eaLnBrk="0" hangingPunct="0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en-GB" sz="2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Ageing: </a:t>
            </a:r>
            <a:r>
              <a:rPr lang="en-GB" sz="21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Longer healthy</a:t>
            </a:r>
            <a:endParaRPr lang="en-GB" sz="21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231965" y="1500723"/>
            <a:ext cx="2591991" cy="647700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3309" y="2478454"/>
            <a:ext cx="1295400" cy="970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59210" y="1236304"/>
            <a:ext cx="997744" cy="1223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11511" y="3254589"/>
            <a:ext cx="1350169" cy="9655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399243" y="1954993"/>
            <a:ext cx="3292079" cy="2643188"/>
            <a:chOff x="1020" y="1117"/>
            <a:chExt cx="2765" cy="2220"/>
          </a:xfrm>
        </p:grpSpPr>
        <p:sp>
          <p:nvSpPr>
            <p:cNvPr id="22564" name="Freeform 17"/>
            <p:cNvSpPr>
              <a:spLocks noChangeArrowheads="1"/>
            </p:cNvSpPr>
            <p:nvPr/>
          </p:nvSpPr>
          <p:spPr bwMode="auto">
            <a:xfrm>
              <a:off x="1020" y="1117"/>
              <a:ext cx="2765" cy="2220"/>
            </a:xfrm>
            <a:custGeom>
              <a:avLst/>
              <a:gdLst>
                <a:gd name="T0" fmla="*/ 0 w 2767"/>
                <a:gd name="T1" fmla="*/ 0 h 2222"/>
                <a:gd name="T2" fmla="*/ 1815 w 2767"/>
                <a:gd name="T3" fmla="*/ 635 h 2222"/>
                <a:gd name="T4" fmla="*/ 2767 w 2767"/>
                <a:gd name="T5" fmla="*/ 2222 h 2222"/>
                <a:gd name="T6" fmla="*/ 0 60000 65536"/>
                <a:gd name="T7" fmla="*/ 0 60000 65536"/>
                <a:gd name="T8" fmla="*/ 0 60000 65536"/>
                <a:gd name="T9" fmla="*/ 0 w 2767"/>
                <a:gd name="T10" fmla="*/ 0 h 2222"/>
                <a:gd name="T11" fmla="*/ 2767 w 2767"/>
                <a:gd name="T12" fmla="*/ 2222 h 22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67" h="2222">
                  <a:moveTo>
                    <a:pt x="0" y="0"/>
                  </a:moveTo>
                  <a:cubicBezTo>
                    <a:pt x="677" y="132"/>
                    <a:pt x="1354" y="265"/>
                    <a:pt x="1815" y="635"/>
                  </a:cubicBezTo>
                  <a:cubicBezTo>
                    <a:pt x="2276" y="1005"/>
                    <a:pt x="2608" y="1965"/>
                    <a:pt x="2767" y="2222"/>
                  </a:cubicBezTo>
                </a:path>
              </a:pathLst>
            </a:custGeom>
            <a:noFill/>
            <a:ln w="5724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NL" sz="1350">
                <a:solidFill>
                  <a:srgbClr val="000000"/>
                </a:solidFill>
              </a:endParaRPr>
            </a:p>
          </p:txBody>
        </p:sp>
        <p:sp>
          <p:nvSpPr>
            <p:cNvPr id="22565" name="WordArt 18"/>
            <p:cNvSpPr>
              <a:spLocks noChangeArrowheads="1" noChangeShapeType="1" noTextEdit="1"/>
            </p:cNvSpPr>
            <p:nvPr/>
          </p:nvSpPr>
          <p:spPr bwMode="auto">
            <a:xfrm rot="2880000">
              <a:off x="1956" y="2015"/>
              <a:ext cx="1533" cy="427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nl-NL" sz="2700" kern="10" dirty="0"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worst case scenario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4577562" y="2001378"/>
            <a:ext cx="1875759" cy="2310270"/>
            <a:chOff x="2970" y="1296"/>
            <a:chExt cx="1359" cy="1677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2970" y="1298"/>
              <a:ext cx="1177" cy="1403"/>
              <a:chOff x="2970" y="1298"/>
              <a:chExt cx="1177" cy="1403"/>
            </a:xfrm>
          </p:grpSpPr>
          <p:sp>
            <p:nvSpPr>
              <p:cNvPr id="22560" name="Text Box 21"/>
              <p:cNvSpPr txBox="1">
                <a:spLocks noChangeArrowheads="1"/>
              </p:cNvSpPr>
              <p:nvPr/>
            </p:nvSpPr>
            <p:spPr bwMode="auto">
              <a:xfrm>
                <a:off x="2970" y="1901"/>
                <a:ext cx="977" cy="1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67500" tIns="35100" rIns="67500" bIns="35100">
                <a:spAutoFit/>
              </a:bodyPr>
              <a:lstStyle/>
              <a:p>
                <a:pPr marL="257175" indent="-254794">
                  <a:lnSpc>
                    <a:spcPct val="80000"/>
                  </a:lnSpc>
                  <a:spcBef>
                    <a:spcPts val="263"/>
                  </a:spcBef>
                  <a:tabLst>
                    <a:tab pos="257175" algn="l"/>
                    <a:tab pos="592931" algn="l"/>
                    <a:tab pos="929879" algn="l"/>
                    <a:tab pos="1266825" algn="l"/>
                    <a:tab pos="1603772" algn="l"/>
                    <a:tab pos="1940719" algn="l"/>
                    <a:tab pos="2277666" algn="l"/>
                    <a:tab pos="2614613" algn="l"/>
                    <a:tab pos="2951560" algn="l"/>
                    <a:tab pos="3288506" algn="l"/>
                    <a:tab pos="3625454" algn="l"/>
                    <a:tab pos="3962400" algn="l"/>
                    <a:tab pos="4299347" algn="l"/>
                    <a:tab pos="4636294" algn="l"/>
                    <a:tab pos="4973241" algn="l"/>
                    <a:tab pos="5310188" algn="l"/>
                    <a:tab pos="5647135" algn="l"/>
                    <a:tab pos="5984081" algn="l"/>
                    <a:tab pos="6321029" algn="l"/>
                    <a:tab pos="6657975" algn="l"/>
                    <a:tab pos="6994922" algn="l"/>
                  </a:tabLst>
                </a:pPr>
                <a:r>
                  <a:rPr lang="en-US" sz="1050" dirty="0" smtClean="0">
                    <a:solidFill>
                      <a:srgbClr val="000000"/>
                    </a:solidFill>
                    <a:latin typeface="Verdana" pitchFamily="34" charset="0"/>
                  </a:rPr>
                  <a:t>Interventions</a:t>
                </a:r>
                <a:endParaRPr lang="en-US" sz="1050" dirty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22561" name="Line 22"/>
              <p:cNvSpPr>
                <a:spLocks noChangeShapeType="1"/>
              </p:cNvSpPr>
              <p:nvPr/>
            </p:nvSpPr>
            <p:spPr bwMode="auto">
              <a:xfrm flipH="1" flipV="1">
                <a:off x="3071" y="1298"/>
                <a:ext cx="344" cy="635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l-NL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2" name="Line 23"/>
              <p:cNvSpPr>
                <a:spLocks noChangeShapeType="1"/>
              </p:cNvSpPr>
              <p:nvPr/>
            </p:nvSpPr>
            <p:spPr bwMode="auto">
              <a:xfrm flipV="1">
                <a:off x="3562" y="1571"/>
                <a:ext cx="96" cy="36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l-NL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63" name="Line 24"/>
              <p:cNvSpPr>
                <a:spLocks noChangeShapeType="1"/>
              </p:cNvSpPr>
              <p:nvPr/>
            </p:nvSpPr>
            <p:spPr bwMode="auto">
              <a:xfrm>
                <a:off x="3709" y="2205"/>
                <a:ext cx="438" cy="496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l-NL" sz="135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7" name="Line 25"/>
            <p:cNvSpPr>
              <a:spLocks noChangeShapeType="1"/>
            </p:cNvSpPr>
            <p:nvPr/>
          </p:nvSpPr>
          <p:spPr bwMode="auto">
            <a:xfrm flipH="1" flipV="1">
              <a:off x="3150" y="1296"/>
              <a:ext cx="274" cy="637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nl-NL" sz="1350">
                <a:solidFill>
                  <a:srgbClr val="000000"/>
                </a:solidFill>
              </a:endParaRPr>
            </a:p>
          </p:txBody>
        </p:sp>
        <p:sp>
          <p:nvSpPr>
            <p:cNvPr id="22558" name="Line 26"/>
            <p:cNvSpPr>
              <a:spLocks noChangeShapeType="1"/>
            </p:cNvSpPr>
            <p:nvPr/>
          </p:nvSpPr>
          <p:spPr bwMode="auto">
            <a:xfrm>
              <a:off x="3469" y="2160"/>
              <a:ext cx="860" cy="813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nl-NL" sz="1350">
                <a:solidFill>
                  <a:srgbClr val="000000"/>
                </a:solidFill>
              </a:endParaRPr>
            </a:p>
          </p:txBody>
        </p:sp>
        <p:sp>
          <p:nvSpPr>
            <p:cNvPr id="22559" name="Line 27"/>
            <p:cNvSpPr>
              <a:spLocks noChangeShapeType="1"/>
            </p:cNvSpPr>
            <p:nvPr/>
          </p:nvSpPr>
          <p:spPr bwMode="auto">
            <a:xfrm flipV="1">
              <a:off x="3741" y="1840"/>
              <a:ext cx="225" cy="93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nl-NL" sz="135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2329654" y="1894222"/>
            <a:ext cx="2428876" cy="433388"/>
            <a:chOff x="1065" y="1199"/>
            <a:chExt cx="2040" cy="364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1065" y="1199"/>
              <a:ext cx="1860" cy="364"/>
              <a:chOff x="1065" y="1199"/>
              <a:chExt cx="1860" cy="364"/>
            </a:xfrm>
          </p:grpSpPr>
          <p:grpSp>
            <p:nvGrpSpPr>
              <p:cNvPr id="9" name="Group 30"/>
              <p:cNvGrpSpPr>
                <a:grpSpLocks/>
              </p:cNvGrpSpPr>
              <p:nvPr/>
            </p:nvGrpSpPr>
            <p:grpSpPr bwMode="auto">
              <a:xfrm>
                <a:off x="1113" y="1337"/>
                <a:ext cx="1812" cy="226"/>
                <a:chOff x="1113" y="1337"/>
                <a:chExt cx="1812" cy="226"/>
              </a:xfrm>
            </p:grpSpPr>
            <p:sp>
              <p:nvSpPr>
                <p:cNvPr id="22554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485" y="1395"/>
                  <a:ext cx="1207" cy="16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none" lIns="67500" tIns="35100" rIns="67500" bIns="35100">
                  <a:spAutoFit/>
                </a:bodyPr>
                <a:lstStyle/>
                <a:p>
                  <a:pPr marL="257175" indent="-254794">
                    <a:lnSpc>
                      <a:spcPct val="80000"/>
                    </a:lnSpc>
                    <a:spcBef>
                      <a:spcPts val="263"/>
                    </a:spcBef>
                    <a:tabLst>
                      <a:tab pos="257175" algn="l"/>
                      <a:tab pos="592931" algn="l"/>
                      <a:tab pos="929879" algn="l"/>
                      <a:tab pos="1266825" algn="l"/>
                      <a:tab pos="1603772" algn="l"/>
                      <a:tab pos="1940719" algn="l"/>
                      <a:tab pos="2277666" algn="l"/>
                      <a:tab pos="2614613" algn="l"/>
                      <a:tab pos="2951560" algn="l"/>
                      <a:tab pos="3288506" algn="l"/>
                      <a:tab pos="3625454" algn="l"/>
                      <a:tab pos="3962400" algn="l"/>
                      <a:tab pos="4299347" algn="l"/>
                      <a:tab pos="4636294" algn="l"/>
                      <a:tab pos="4973241" algn="l"/>
                      <a:tab pos="5310188" algn="l"/>
                      <a:tab pos="5647135" algn="l"/>
                      <a:tab pos="5984081" algn="l"/>
                      <a:tab pos="6321029" algn="l"/>
                      <a:tab pos="6657975" algn="l"/>
                      <a:tab pos="6994922" algn="l"/>
                    </a:tabLst>
                  </a:pPr>
                  <a:r>
                    <a:rPr lang="nl-NL" sz="1050" dirty="0">
                      <a:solidFill>
                        <a:srgbClr val="000000"/>
                      </a:solidFill>
                      <a:latin typeface="Verdana" pitchFamily="34" charset="0"/>
                    </a:rPr>
                    <a:t>            </a:t>
                  </a:r>
                  <a:r>
                    <a:rPr lang="nl-NL" sz="1050" dirty="0" smtClean="0">
                      <a:solidFill>
                        <a:srgbClr val="000000"/>
                      </a:solidFill>
                      <a:latin typeface="Verdana" pitchFamily="34" charset="0"/>
                    </a:rPr>
                    <a:t>Prevention</a:t>
                  </a:r>
                  <a:endParaRPr lang="nl-NL" sz="1050" dirty="0">
                    <a:solidFill>
                      <a:srgbClr val="000000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2555" name="Line 32"/>
                <p:cNvSpPr>
                  <a:spLocks noChangeShapeType="1"/>
                </p:cNvSpPr>
                <p:nvPr/>
              </p:nvSpPr>
              <p:spPr bwMode="auto">
                <a:xfrm>
                  <a:off x="1113" y="1337"/>
                  <a:ext cx="1812" cy="0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l-NL" sz="135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2553" name="Line 33"/>
              <p:cNvSpPr>
                <a:spLocks noChangeShapeType="1"/>
              </p:cNvSpPr>
              <p:nvPr/>
            </p:nvSpPr>
            <p:spPr bwMode="auto">
              <a:xfrm flipH="1" flipV="1">
                <a:off x="1065" y="1199"/>
                <a:ext cx="683" cy="273"/>
              </a:xfrm>
              <a:prstGeom prst="line">
                <a:avLst/>
              </a:prstGeom>
              <a:noFill/>
              <a:ln w="3816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nl-NL" sz="135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1" name="Line 34"/>
            <p:cNvSpPr>
              <a:spLocks noChangeShapeType="1"/>
            </p:cNvSpPr>
            <p:nvPr/>
          </p:nvSpPr>
          <p:spPr bwMode="auto">
            <a:xfrm flipV="1">
              <a:off x="2518" y="1289"/>
              <a:ext cx="587" cy="183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nl-NL" sz="1350">
                <a:solidFill>
                  <a:srgbClr val="000000"/>
                </a:solidFill>
              </a:endParaRPr>
            </a:p>
          </p:txBody>
        </p:sp>
      </p:grpSp>
      <p:sp>
        <p:nvSpPr>
          <p:cNvPr id="22548" name="Text Box 35"/>
          <p:cNvSpPr txBox="1">
            <a:spLocks noChangeArrowheads="1"/>
          </p:cNvSpPr>
          <p:nvPr/>
        </p:nvSpPr>
        <p:spPr bwMode="auto">
          <a:xfrm>
            <a:off x="6144587" y="4669602"/>
            <a:ext cx="842250" cy="232468"/>
          </a:xfrm>
          <a:prstGeom prst="rect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050" dirty="0" smtClean="0">
                <a:solidFill>
                  <a:srgbClr val="FFFFFF"/>
                </a:solidFill>
                <a:latin typeface="Verdana" pitchFamily="34" charset="0"/>
              </a:rPr>
              <a:t>Age</a:t>
            </a:r>
            <a:endParaRPr lang="nl-NL" sz="1050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22549" name="Text Box 36"/>
          <p:cNvSpPr txBox="1">
            <a:spLocks noChangeArrowheads="1"/>
          </p:cNvSpPr>
          <p:nvPr/>
        </p:nvSpPr>
        <p:spPr bwMode="auto">
          <a:xfrm rot="16200000">
            <a:off x="1415640" y="2105503"/>
            <a:ext cx="1188244" cy="232468"/>
          </a:xfrm>
          <a:prstGeom prst="rect">
            <a:avLst/>
          </a:prstGeom>
          <a:solidFill>
            <a:srgbClr val="333399"/>
          </a:solidFill>
          <a:ln w="9525">
            <a:noFill/>
            <a:round/>
            <a:headEnd/>
            <a:tailEnd/>
          </a:ln>
        </p:spPr>
        <p:txBody>
          <a:bodyPr lIns="67500" tIns="35100" rIns="67500" bIns="35100">
            <a:spAutoFit/>
          </a:bodyPr>
          <a:lstStyle/>
          <a:p>
            <a:pPr algn="ctr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</a:pPr>
            <a:r>
              <a:rPr lang="nl-NL" sz="1050" dirty="0" smtClean="0">
                <a:solidFill>
                  <a:srgbClr val="FFFFFF"/>
                </a:solidFill>
                <a:latin typeface="Verdana" pitchFamily="34" charset="0"/>
              </a:rPr>
              <a:t>Health</a:t>
            </a:r>
            <a:endParaRPr lang="nl-NL" sz="1050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>
          <a:xfrm>
            <a:off x="6903341" y="4881511"/>
            <a:ext cx="2133079" cy="255333"/>
          </a:xfrm>
        </p:spPr>
        <p:txBody>
          <a:bodyPr/>
          <a:lstStyle/>
          <a:p>
            <a:pPr>
              <a:defRPr/>
            </a:pPr>
            <a:fld id="{B211FCC1-7448-4FC0-8A31-3B6E15228980}" type="slidenum">
              <a:rPr lang="nl-NL" sz="1200" smtClean="0">
                <a:latin typeface="Calibri" panose="020F0502020204030204" pitchFamily="34" charset="0"/>
              </a:rPr>
              <a:pPr>
                <a:defRPr/>
              </a:pPr>
              <a:t>3</a:t>
            </a:fld>
            <a:endParaRPr lang="nl-NL" sz="1200" dirty="0">
              <a:latin typeface="Calibri" panose="020F0502020204030204" pitchFamily="34" charset="0"/>
            </a:endParaRPr>
          </a:p>
        </p:txBody>
      </p:sp>
      <p:sp>
        <p:nvSpPr>
          <p:cNvPr id="39" name="Tijdelijke aanduiding voor voettekst 2"/>
          <p:cNvSpPr txBox="1">
            <a:spLocks/>
          </p:cNvSpPr>
          <p:nvPr/>
        </p:nvSpPr>
        <p:spPr>
          <a:xfrm>
            <a:off x="0" y="4908244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>
          <a:xfrm>
            <a:off x="2283625" y="4895414"/>
            <a:ext cx="2837024" cy="241430"/>
          </a:xfrm>
        </p:spPr>
        <p:txBody>
          <a:bodyPr/>
          <a:lstStyle/>
          <a:p>
            <a:pPr>
              <a:defRPr/>
            </a:pPr>
            <a:r>
              <a:rPr lang="nl-NL" sz="1200" dirty="0" smtClean="0">
                <a:solidFill>
                  <a:schemeClr val="bg1"/>
                </a:solidFill>
              </a:rPr>
              <a:t>In </a:t>
            </a:r>
            <a:r>
              <a:rPr lang="nl-NL" sz="1200" dirty="0" err="1" smtClean="0">
                <a:solidFill>
                  <a:schemeClr val="bg1"/>
                </a:solidFill>
              </a:rPr>
              <a:t>Zukunft</a:t>
            </a:r>
            <a:r>
              <a:rPr lang="nl-NL" sz="1200" dirty="0" smtClean="0">
                <a:solidFill>
                  <a:schemeClr val="bg1"/>
                </a:solidFill>
              </a:rPr>
              <a:t> </a:t>
            </a:r>
            <a:r>
              <a:rPr lang="nl-NL" sz="1200" dirty="0" err="1" smtClean="0">
                <a:solidFill>
                  <a:schemeClr val="bg1"/>
                </a:solidFill>
              </a:rPr>
              <a:t>Leben</a:t>
            </a:r>
            <a:r>
              <a:rPr lang="nl-NL" sz="1200" dirty="0" smtClean="0">
                <a:solidFill>
                  <a:schemeClr val="bg1"/>
                </a:solidFill>
              </a:rPr>
              <a:t> 29.10.2014</a:t>
            </a:r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35981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1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repl">
                                        <p:cTn id="36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repl">
                                        <p:cTn id="41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50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4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59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63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68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repl">
                                        <p:cTn id="85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1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22532" grpId="0" animBg="1"/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683568" y="1419622"/>
            <a:ext cx="6384032" cy="157733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Netherlands</a:t>
            </a:r>
          </a:p>
          <a:p>
            <a:pPr marL="342900" indent="-342900" algn="l">
              <a:lnSpc>
                <a:spcPts val="19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of 65+ increases from 2,6 million (2011) to 4,6 million (2040)</a:t>
            </a:r>
          </a:p>
          <a:p>
            <a:pPr marL="342900" indent="-342900" algn="l">
              <a:lnSpc>
                <a:spcPts val="19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 for health care for the elderly increase with 2,5% per year</a:t>
            </a:r>
          </a:p>
          <a:p>
            <a:pPr marL="342900" indent="-342900" algn="l">
              <a:lnSpc>
                <a:spcPts val="19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 for health care personnel increases with 1,4% per year</a:t>
            </a:r>
          </a:p>
          <a:p>
            <a:pPr marL="342900" indent="-342900" algn="l">
              <a:lnSpc>
                <a:spcPts val="19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of personnel decreases with 0,2% per year</a:t>
            </a:r>
          </a:p>
          <a:p>
            <a:pPr>
              <a:buFontTx/>
              <a:buChar char="-"/>
            </a:pPr>
            <a:endParaRPr lang="en-US" sz="2000" dirty="0" smtClean="0">
              <a:solidFill>
                <a:srgbClr val="1C3676"/>
              </a:solidFill>
            </a:endParaRPr>
          </a:p>
          <a:p>
            <a:endParaRPr lang="en-US" sz="2000" dirty="0" smtClean="0">
              <a:solidFill>
                <a:srgbClr val="1C3676"/>
              </a:solidFill>
            </a:endParaRPr>
          </a:p>
          <a:p>
            <a:pPr>
              <a:buFontTx/>
              <a:buChar char="-"/>
            </a:pPr>
            <a:endParaRPr lang="en-US" sz="2000" dirty="0" smtClean="0">
              <a:solidFill>
                <a:srgbClr val="1C3676"/>
              </a:solidFill>
            </a:endParaRPr>
          </a:p>
          <a:p>
            <a:endParaRPr lang="en-US" sz="2000" dirty="0" smtClean="0"/>
          </a:p>
          <a:p>
            <a:endParaRPr lang="en-US" sz="2000" b="1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nl-NL" dirty="0" smtClean="0"/>
          </a:p>
        </p:txBody>
      </p:sp>
      <p:pic>
        <p:nvPicPr>
          <p:cNvPr id="9" name="Afbeelding 8" descr="9445465-een-verpleegster-op-leeftijd-zorg-voor-ouderen-in-verpleeghuizen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338" y="3140968"/>
            <a:ext cx="2848741" cy="1633951"/>
          </a:xfrm>
          <a:prstGeom prst="rect">
            <a:avLst/>
          </a:prstGeom>
          <a:ln>
            <a:solidFill>
              <a:srgbClr val="1F3B83"/>
            </a:solidFill>
          </a:ln>
        </p:spPr>
      </p:pic>
      <p:sp>
        <p:nvSpPr>
          <p:cNvPr id="10" name="Tekstvak 9"/>
          <p:cNvSpPr txBox="1"/>
          <p:nvPr/>
        </p:nvSpPr>
        <p:spPr>
          <a:xfrm>
            <a:off x="247056" y="3130277"/>
            <a:ext cx="5904656" cy="1415772"/>
          </a:xfrm>
          <a:prstGeom prst="rect">
            <a:avLst/>
          </a:prstGeom>
          <a:noFill/>
          <a:ln>
            <a:solidFill>
              <a:srgbClr val="1F3B8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period of 29 years </a:t>
            </a:r>
            <a:r>
              <a:rPr lang="en-US" b="1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</a:t>
            </a:r>
            <a:r>
              <a:rPr lang="en-US" b="1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care supplied </a:t>
            </a:r>
            <a:r>
              <a:rPr lang="en-US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nursing practitioners is for patients of 65 +</a:t>
            </a:r>
            <a:r>
              <a:rPr lang="en-US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Professionals prepare for the upcoming changes</a:t>
            </a:r>
          </a:p>
          <a:p>
            <a:pPr algn="ctr"/>
            <a:r>
              <a:rPr lang="nl-NL" sz="3200" b="1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The </a:t>
            </a:r>
            <a:r>
              <a:rPr lang="nl-NL" sz="32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future</a:t>
            </a:r>
            <a:r>
              <a:rPr lang="nl-NL" sz="3200" b="1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of health care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jdelijke aanduiding voor voettekst 2"/>
          <p:cNvSpPr txBox="1">
            <a:spLocks/>
          </p:cNvSpPr>
          <p:nvPr/>
        </p:nvSpPr>
        <p:spPr>
          <a:xfrm>
            <a:off x="3175" y="4918935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>
          <a:xfrm>
            <a:off x="6999175" y="489437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4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87030"/>
            <a:ext cx="2895600" cy="273844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In </a:t>
            </a:r>
            <a:r>
              <a:rPr lang="nl-NL" dirty="0" err="1" smtClean="0">
                <a:solidFill>
                  <a:schemeClr val="bg1"/>
                </a:solidFill>
              </a:rPr>
              <a:t>Zukunft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Leben</a:t>
            </a:r>
            <a:r>
              <a:rPr lang="nl-NL" dirty="0" smtClean="0">
                <a:solidFill>
                  <a:schemeClr val="bg1"/>
                </a:solidFill>
              </a:rPr>
              <a:t> 29.10.2014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6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240001" y="1377909"/>
            <a:ext cx="6420546" cy="34165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Demographic changes touch socially and economically for example on:</a:t>
            </a:r>
          </a:p>
          <a:p>
            <a:pPr marL="349372" indent="-285750" algn="l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Pensions</a:t>
            </a:r>
          </a:p>
          <a:p>
            <a:pPr marL="349372" indent="-285750" algn="l">
              <a:buSzPct val="100000"/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</a:t>
            </a:r>
          </a:p>
          <a:p>
            <a:pPr marL="349372" indent="-285750" algn="l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care</a:t>
            </a:r>
          </a:p>
          <a:p>
            <a:pPr marL="349372" indent="-285750" algn="l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environment/Housing</a:t>
            </a:r>
          </a:p>
          <a:p>
            <a:pPr marL="349372" indent="-285750" algn="l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ageing</a:t>
            </a:r>
          </a:p>
          <a:p>
            <a:pPr algn="l"/>
            <a:r>
              <a:rPr lang="en-US" sz="2000" b="1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is why high on European agenda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nl-NL" dirty="0" smtClean="0"/>
          </a:p>
        </p:txBody>
      </p: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6072" y="1784746"/>
            <a:ext cx="3096344" cy="3117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jdelijke aanduiding voor voettekst 2"/>
          <p:cNvSpPr txBox="1">
            <a:spLocks/>
          </p:cNvSpPr>
          <p:nvPr/>
        </p:nvSpPr>
        <p:spPr>
          <a:xfrm>
            <a:off x="29468" y="4902304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>
          <a:xfrm>
            <a:off x="6961584" y="4902398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5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94703"/>
            <a:ext cx="2895600" cy="273844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In </a:t>
            </a:r>
            <a:r>
              <a:rPr lang="nl-NL" dirty="0" err="1" smtClean="0">
                <a:solidFill>
                  <a:schemeClr val="bg1"/>
                </a:solidFill>
              </a:rPr>
              <a:t>Zukunft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Leben</a:t>
            </a:r>
            <a:r>
              <a:rPr lang="nl-NL" dirty="0" smtClean="0">
                <a:solidFill>
                  <a:schemeClr val="bg1"/>
                </a:solidFill>
              </a:rPr>
              <a:t> 29.10.2014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32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chemeClr val="bg1"/>
                </a:solidFill>
              </a:rPr>
              <a:t>Active &amp; Healthy Ageing in Europe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0" y="4919240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95536" y="1419622"/>
            <a:ext cx="8568952" cy="331236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None/>
            </a:pP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WHO (2002) </a:t>
            </a:r>
          </a:p>
          <a:p>
            <a:pPr algn="l">
              <a:buFontTx/>
              <a:buNone/>
            </a:pP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&amp; Healthy Ageing is:</a:t>
            </a:r>
          </a:p>
          <a:p>
            <a:pPr algn="l">
              <a:buFontTx/>
              <a:buNone/>
            </a:pPr>
            <a:endParaRPr lang="nl-NL" sz="2300" dirty="0" smtClean="0">
              <a:solidFill>
                <a:srgbClr val="1C36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372" indent="-285750" algn="l">
              <a:buFont typeface="Arial" panose="020B0604020202020204" pitchFamily="34" charset="0"/>
              <a:buChar char="•"/>
            </a:pP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optimizing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health,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security in order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life as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3622" algn="l"/>
            <a:endParaRPr lang="nl-NL" sz="2300" dirty="0" smtClean="0">
              <a:solidFill>
                <a:srgbClr val="1C36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372" indent="-285750" algn="l">
              <a:buFont typeface="Arial" panose="020B0604020202020204" pitchFamily="34" charset="0"/>
              <a:buChar char="•"/>
            </a:pP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ageing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9372" indent="-285750" algn="l">
              <a:buFont typeface="Arial" panose="020B0604020202020204" pitchFamily="34" charset="0"/>
              <a:buChar char="•"/>
            </a:pPr>
            <a:endParaRPr lang="nl-NL" sz="2300" dirty="0" smtClean="0">
              <a:solidFill>
                <a:srgbClr val="1C36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372" indent="-285750" algn="l">
              <a:buFont typeface="Arial" panose="020B0604020202020204" pitchFamily="34" charset="0"/>
              <a:buChar char="•"/>
            </a:pP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well-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throughout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society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desires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capacities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63622" algn="l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9372" indent="-285750" algn="l">
              <a:buFont typeface="Arial" panose="020B0604020202020204" pitchFamily="34" charset="0"/>
              <a:buChar char="•"/>
            </a:pP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adequate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security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300" dirty="0" err="1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</a:t>
            </a:r>
            <a:r>
              <a:rPr lang="nl-NL" sz="2300" dirty="0" smtClean="0">
                <a:solidFill>
                  <a:srgbClr val="1C3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assistance (WHO 2002)</a:t>
            </a:r>
          </a:p>
          <a:p>
            <a:endParaRPr lang="nl-NL" sz="1800" dirty="0"/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0" y="4892227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876256" y="489601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6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928091"/>
            <a:ext cx="2895600" cy="252759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In </a:t>
            </a:r>
            <a:r>
              <a:rPr lang="nl-NL" dirty="0" err="1" smtClean="0">
                <a:solidFill>
                  <a:schemeClr val="bg1"/>
                </a:solidFill>
              </a:rPr>
              <a:t>Zukunft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Leben</a:t>
            </a:r>
            <a:r>
              <a:rPr lang="nl-NL" dirty="0" smtClean="0">
                <a:solidFill>
                  <a:schemeClr val="bg1"/>
                </a:solidFill>
              </a:rPr>
              <a:t> 29.10.2014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of Expertise Healthy Ageing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14808" y="4881563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383782" y="1413492"/>
            <a:ext cx="6996529" cy="331849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tabLst>
                <a:tab pos="1438275" algn="l"/>
                <a:tab pos="1612900" algn="l"/>
              </a:tabLst>
              <a:defRPr/>
            </a:pP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We </a:t>
            </a:r>
            <a:r>
              <a:rPr lang="nl-NL" sz="2000" b="1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started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nl-NL" sz="2000" b="1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writing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the Businessplan </a:t>
            </a:r>
            <a:r>
              <a:rPr lang="nl-NL" sz="2000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in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January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2013</a:t>
            </a:r>
          </a:p>
          <a:p>
            <a:pPr>
              <a:lnSpc>
                <a:spcPct val="120000"/>
              </a:lnSpc>
              <a:tabLst>
                <a:tab pos="1438275" algn="l"/>
                <a:tab pos="1612900" algn="l"/>
              </a:tabLst>
              <a:defRPr/>
            </a:pPr>
            <a:endParaRPr lang="nl-NL" sz="2000" b="1" dirty="0" smtClean="0">
              <a:solidFill>
                <a:srgbClr val="002060"/>
              </a:solidFill>
              <a:ea typeface="+mj-ea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tabLst>
                <a:tab pos="1438275" algn="l"/>
                <a:tab pos="1612900" algn="l"/>
              </a:tabLst>
              <a:defRPr/>
            </a:pPr>
            <a:r>
              <a:rPr lang="nl-NL" sz="2000" b="1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Applicant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: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	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	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Hanze UAS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/>
            </a:r>
            <a:b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</a:b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Partners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:		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from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35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to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140 </a:t>
            </a:r>
            <a:r>
              <a:rPr lang="nl-NL" sz="2000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partners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/>
            </a:r>
            <a:b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</a:br>
            <a:r>
              <a:rPr lang="nl-NL" sz="2000" b="1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Scale</a:t>
            </a: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: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		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16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million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Euro in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total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in 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4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years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/>
            </a:r>
            <a:b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</a:br>
            <a:endParaRPr lang="nl-NL" sz="2000" b="1" dirty="0">
              <a:solidFill>
                <a:srgbClr val="002060"/>
              </a:solidFill>
              <a:ea typeface="+mj-ea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tabLst>
                <a:tab pos="1438275" algn="l"/>
                <a:tab pos="1612900" algn="l"/>
              </a:tabLst>
              <a:defRPr/>
            </a:pPr>
            <a:r>
              <a:rPr lang="nl-NL" sz="2000" b="1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Functions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:		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research,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innovation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of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practice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, 				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innovation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of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education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, business </a:t>
            </a:r>
            <a:r>
              <a:rPr lang="nl-NL" sz="2000" dirty="0" err="1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development</a:t>
            </a:r>
            <a:r>
              <a:rPr lang="nl-NL" sz="2000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with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		eg SME (small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and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medium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sized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enterprises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)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/>
            </a:r>
            <a:b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</a:br>
            <a:r>
              <a:rPr lang="nl-NL" sz="2000" b="1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Form</a:t>
            </a:r>
            <a:r>
              <a:rPr lang="nl-NL" sz="20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:		</a:t>
            </a:r>
            <a:r>
              <a:rPr lang="nl-NL" sz="2000" dirty="0" err="1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regional</a:t>
            </a:r>
            <a:r>
              <a:rPr lang="nl-NL" sz="2000" dirty="0" smtClean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living labs</a:t>
            </a:r>
            <a:endParaRPr lang="nl-NL" sz="2000" dirty="0">
              <a:solidFill>
                <a:srgbClr val="002060"/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107504" y="4914900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69460" y="4875446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35047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348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labs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465650" y="1275606"/>
            <a:ext cx="8568952" cy="3606284"/>
          </a:xfrm>
          <a:prstGeom prst="rect">
            <a:avLst/>
          </a:prstGeom>
        </p:spPr>
        <p:txBody>
          <a:bodyPr/>
          <a:lstStyle/>
          <a:p>
            <a:pPr marL="1978025" indent="-1978025">
              <a:tabLst>
                <a:tab pos="180975" algn="l"/>
              </a:tabLst>
              <a:defRPr/>
            </a:pPr>
            <a:r>
              <a:rPr lang="nl-NL" sz="1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Form</a:t>
            </a:r>
            <a:r>
              <a:rPr lang="nl-NL" sz="1400" b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Triple </a:t>
            </a:r>
            <a:r>
              <a:rPr lang="nl-NL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helix 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institutes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wellbeing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businesses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institutes</a:t>
            </a:r>
            <a:r>
              <a:rPr lang="nl-NL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978025" indent="-1978025">
              <a:tabLst>
                <a:tab pos="180975" algn="l"/>
              </a:tabLst>
              <a:defRPr/>
            </a:pPr>
            <a:endParaRPr lang="nl-NL" sz="1400" b="1" kern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b="1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Aim</a:t>
            </a:r>
            <a:r>
              <a:rPr lang="nl-NL" sz="1400" b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Realising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innovative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solutions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products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services)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practise-based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questions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care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well-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being</a:t>
            </a:r>
            <a:endParaRPr lang="nl-NL" sz="1400" kern="0" dirty="0" smtClean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endParaRPr lang="nl-NL" sz="1400" kern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Cooperation</a:t>
            </a:r>
            <a:r>
              <a:rPr lang="nl-NL" sz="1400" b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Educational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institutions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institutions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health care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wellbeing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businesses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regional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local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authorities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researchers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lecturers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students</a:t>
            </a:r>
            <a:endParaRPr lang="nl-NL" sz="1400" kern="0" dirty="0" smtClean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nl-NL" sz="1400" kern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b="1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Realisation</a:t>
            </a:r>
            <a:r>
              <a:rPr lang="nl-NL" sz="1400" b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Spring </a:t>
            </a: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2014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23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innovation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labs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nl-NL" sz="1400" i="1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Themes</a:t>
            </a: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Active Life Style &amp;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Sports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 </a:t>
            </a:r>
            <a:r>
              <a:rPr lang="nl-NL" sz="1400" kern="0" dirty="0" err="1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eHealth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&amp;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Technology,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Healthy Food,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4.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Youth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&amp; Life Style,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5.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Living, Leisure &amp; Care,</a:t>
            </a: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6. 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Healthy Ageing at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Work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7.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Wellbeing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&amp; Care</a:t>
            </a:r>
          </a:p>
          <a:p>
            <a:pPr marL="1978025" indent="-1978025">
              <a:tabLst>
                <a:tab pos="180975" algn="l"/>
              </a:tabLst>
              <a:defRPr/>
            </a:pPr>
            <a:endParaRPr lang="nl-NL" sz="1400" kern="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Output</a:t>
            </a: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New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products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services</a:t>
            </a: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/>
            </a:r>
            <a:b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</a:b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	</a:t>
            </a:r>
          </a:p>
          <a:p>
            <a:pPr marL="1978025" indent="-1978025">
              <a:tabLst>
                <a:tab pos="180975" algn="l"/>
              </a:tabLst>
              <a:defRPr/>
            </a:pP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At the end of 2014: </a:t>
            </a:r>
            <a:r>
              <a:rPr lang="nl-NL" sz="1400" i="1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about</a:t>
            </a:r>
            <a:r>
              <a:rPr lang="nl-NL" sz="1400" i="1" kern="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 </a:t>
            </a:r>
            <a:r>
              <a:rPr lang="nl-NL" sz="1400" i="1" kern="0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25</a:t>
            </a:r>
            <a:r>
              <a:rPr lang="nl-NL" sz="1400" kern="0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innovation</a:t>
            </a:r>
            <a:r>
              <a:rPr lang="nl-NL" sz="1400" kern="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 labs</a:t>
            </a:r>
            <a:endParaRPr lang="nl-NL" sz="1400" kern="0" dirty="0">
              <a:solidFill>
                <a:srgbClr val="002060"/>
              </a:solidFill>
              <a:latin typeface="Arial" panose="020B0604020202020204" pitchFamily="34" charset="0"/>
              <a:ea typeface="ＭＳ Ｐゴシック" pitchFamily="-96" charset="-128"/>
              <a:cs typeface="Arial" panose="020B0604020202020204" pitchFamily="34" charset="0"/>
            </a:endParaRPr>
          </a:p>
          <a:p>
            <a:pPr>
              <a:lnSpc>
                <a:spcPts val="2900"/>
              </a:lnSpc>
              <a:tabLst>
                <a:tab pos="180975" algn="l"/>
              </a:tabLst>
              <a:defRPr/>
            </a:pPr>
            <a: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  <a:t/>
            </a:r>
            <a:b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</a:br>
            <a: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  <a:t/>
            </a:r>
            <a:b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</a:br>
            <a:endParaRPr lang="nl-NL" sz="2000" kern="0" dirty="0">
              <a:solidFill>
                <a:srgbClr val="002060"/>
              </a:solidFill>
              <a:latin typeface="Gill Sans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0" y="4928077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867515" y="486680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900643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23673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Themes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funtions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323528" y="1439502"/>
            <a:ext cx="6984776" cy="357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alt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Themes</a:t>
            </a:r>
            <a: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: </a:t>
            </a:r>
            <a:r>
              <a:rPr kumimoji="0" lang="nl-NL" alt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innovation</a:t>
            </a:r>
            <a: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of Care </a:t>
            </a:r>
            <a:r>
              <a:rPr kumimoji="0" lang="nl-NL" alt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and</a:t>
            </a:r>
            <a: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Wellbeing</a:t>
            </a:r>
            <a: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/>
            </a:r>
            <a:b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Prevention;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Citizens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;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Participation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/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Exercise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and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Nutrition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;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Housing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&amp; Labour</a:t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Technology &amp; ICT (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eHealth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)</a:t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Cost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reduction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health care</a:t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Role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professionals</a:t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/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Functions</a:t>
            </a:r>
            <a: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:</a:t>
            </a:r>
            <a:br>
              <a:rPr kumimoji="0" lang="nl-NL" alt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Applied</a:t>
            </a:r>
            <a:r>
              <a:rPr kumimoji="0" lang="nl-NL" altLang="nl-NL" sz="18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research/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Practice-oriented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innovation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/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Education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nl-NL" alt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development</a:t>
            </a: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/Business development </a:t>
            </a:r>
            <a:b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</a:br>
            <a:r>
              <a:rPr kumimoji="0" lang="nl-NL" alt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Gill Sans" charset="0"/>
              </a:rPr>
              <a:t>-  Information/PR/Communication</a:t>
            </a: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altLang="nl-NL" sz="2531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</p:txBody>
      </p:sp>
      <p:sp>
        <p:nvSpPr>
          <p:cNvPr id="12" name="Tijdelijke aanduiding voor voettekst 2"/>
          <p:cNvSpPr txBox="1">
            <a:spLocks/>
          </p:cNvSpPr>
          <p:nvPr/>
        </p:nvSpPr>
        <p:spPr>
          <a:xfrm>
            <a:off x="116111" y="4909448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>
          <a:xfrm>
            <a:off x="6876256" y="489601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>
          <a:xfrm>
            <a:off x="3124200" y="4909448"/>
            <a:ext cx="2895600" cy="273844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In </a:t>
            </a:r>
            <a:r>
              <a:rPr lang="nl-NL" dirty="0" err="1" smtClean="0">
                <a:solidFill>
                  <a:schemeClr val="bg1"/>
                </a:solidFill>
              </a:rPr>
              <a:t>Zukunft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r>
              <a:rPr lang="nl-NL" dirty="0" err="1" smtClean="0">
                <a:solidFill>
                  <a:schemeClr val="bg1"/>
                </a:solidFill>
              </a:rPr>
              <a:t>Leben</a:t>
            </a:r>
            <a:r>
              <a:rPr lang="nl-NL" dirty="0" smtClean="0">
                <a:solidFill>
                  <a:schemeClr val="bg1"/>
                </a:solidFill>
              </a:rPr>
              <a:t> 29.10.2014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 CoE HA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467544" y="1412673"/>
            <a:ext cx="6816130" cy="2945730"/>
          </a:xfrm>
          <a:prstGeom prst="rect">
            <a:avLst/>
          </a:prstGeom>
        </p:spPr>
        <p:txBody>
          <a:bodyPr/>
          <a:lstStyle/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Northern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Universities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of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Applied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Sciences</a:t>
            </a:r>
            <a:endParaRPr lang="nl-NL" sz="200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Regional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Educational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Centres</a:t>
            </a:r>
            <a:endParaRPr lang="nl-NL" sz="200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UMCG, 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University of Groningen</a:t>
            </a:r>
            <a:endParaRPr lang="nl-NL" sz="200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Care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Wellbeing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: 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more 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than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 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ＭＳ Ｐゴシック" pitchFamily="-96" charset="-128"/>
                <a:cs typeface="Arial" panose="020B0604020202020204" pitchFamily="34" charset="0"/>
              </a:rPr>
              <a:t>50 partners</a:t>
            </a:r>
            <a:endParaRPr lang="nl-NL" sz="2000" i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Businesses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more 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50 partners</a:t>
            </a:r>
          </a:p>
          <a:p>
            <a:pPr marL="342900" indent="-342900" defTabSz="787400">
              <a:lnSpc>
                <a:spcPts val="3500"/>
              </a:lnSpc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Authorities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 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local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 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regional</a:t>
            </a:r>
            <a:endParaRPr lang="nl-NL" sz="2000" i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defTabSz="787400">
              <a:buFont typeface="Arial" panose="020B0604020202020204" pitchFamily="34" charset="0"/>
              <a:buChar char="•"/>
              <a:tabLst>
                <a:tab pos="1435100" algn="l"/>
                <a:tab pos="1616075" algn="l"/>
              </a:tabLst>
              <a:defRPr/>
            </a:pPr>
            <a:r>
              <a:rPr lang="nl-NL" sz="2000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Further</a:t>
            </a:r>
            <a:r>
              <a:rPr lang="nl-NL" sz="2000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HANNN, </a:t>
            </a:r>
            <a:r>
              <a:rPr lang="nl-NL" sz="2000" i="1" dirty="0" err="1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ZorgInnovatieForum</a:t>
            </a:r>
            <a:r>
              <a:rPr lang="nl-NL" sz="2000" i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network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NL" sz="2000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organizations</a:t>
            </a:r>
            <a:r>
              <a:rPr lang="nl-NL" sz="2000" i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lang="nl-NL" sz="2000" i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defTabSz="787400">
              <a:lnSpc>
                <a:spcPts val="3500"/>
              </a:lnSpc>
              <a:tabLst>
                <a:tab pos="1435100" algn="l"/>
                <a:tab pos="1616075" algn="l"/>
              </a:tabLst>
              <a:defRPr/>
            </a:pPr>
            <a:r>
              <a:rPr lang="nl-NL" sz="2000" b="1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  <a:t/>
            </a:r>
            <a:br>
              <a:rPr lang="nl-NL" sz="2000" b="1" dirty="0">
                <a:solidFill>
                  <a:srgbClr val="002060"/>
                </a:solidFill>
                <a:latin typeface="Gill Sans"/>
                <a:ea typeface="+mj-ea"/>
                <a:cs typeface="Arial" panose="020B0604020202020204" pitchFamily="34" charset="0"/>
              </a:rPr>
            </a:br>
            <a: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+mj-cs"/>
              </a:rPr>
              <a:t/>
            </a:r>
            <a:br>
              <a:rPr lang="nl-NL" sz="2000" kern="0" dirty="0">
                <a:solidFill>
                  <a:srgbClr val="002060"/>
                </a:solidFill>
                <a:latin typeface="Gill Sans"/>
                <a:ea typeface="+mj-ea"/>
                <a:cs typeface="+mj-cs"/>
              </a:rPr>
            </a:br>
            <a:endParaRPr lang="nl-NL" sz="2000" kern="0" dirty="0">
              <a:solidFill>
                <a:srgbClr val="002060"/>
              </a:solidFill>
              <a:latin typeface="Gill Sans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24036" y="4889615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48264" y="489601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59832" y="4882995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16526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 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92036" y="1277602"/>
            <a:ext cx="8751964" cy="360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Over 7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million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€ on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innovation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programmes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started</a:t>
            </a:r>
            <a:endParaRPr kumimoji="0" lang="nl-NL" alt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Gill Sans" charset="0"/>
            </a:endParaRP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Growth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from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35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to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140 partners</a:t>
            </a: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118 partners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active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in 23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innovation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labs</a:t>
            </a: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Growth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to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25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innovation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labs at the end of 2014</a:t>
            </a: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lang="nl-NL" altLang="nl-NL" sz="2000" kern="0" dirty="0" smtClean="0">
                <a:solidFill>
                  <a:srgbClr val="002060"/>
                </a:solidFill>
              </a:rPr>
              <a:t>Over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160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students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from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VET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and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higher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education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involved</a:t>
            </a:r>
            <a:endParaRPr kumimoji="0" lang="nl-NL" alt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Gill Sans" charset="0"/>
            </a:endParaRP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21 research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programmes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, 71 research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projects</a:t>
            </a:r>
            <a:endParaRPr kumimoji="0" lang="nl-NL" alt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Gill Sans" charset="0"/>
            </a:endParaRP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11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innovative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products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and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services</a:t>
            </a: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New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educational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programmes</a:t>
            </a: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in </a:t>
            </a:r>
            <a:r>
              <a:rPr kumimoji="0" lang="nl-NL" altLang="nl-N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higher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professional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education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altLang="nl-N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and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VET</a:t>
            </a:r>
            <a:endParaRPr kumimoji="0" lang="nl-NL" alt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Gill Sans" charset="0"/>
            </a:endParaRPr>
          </a:p>
          <a:p>
            <a:pPr marL="406522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alt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12 new companies on healthy</a:t>
            </a:r>
            <a:r>
              <a:rPr kumimoji="0" lang="nl-NL" altLang="nl-NL" sz="2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ageing</a:t>
            </a:r>
            <a:endParaRPr kumimoji="0" lang="nl-NL" alt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altLang="nl-NL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0" y="4941254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84776" y="4870654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11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81889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37848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chemeClr val="bg1"/>
                </a:solidFill>
              </a:rPr>
              <a:t>Een aantal feiten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pic>
        <p:nvPicPr>
          <p:cNvPr id="7" name="Tijdelijke aanduiding voor inhou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52708"/>
            <a:ext cx="9144000" cy="4960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82104" y="4896089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l-NL" sz="1000" dirty="0">
                <a:solidFill>
                  <a:srgbClr val="FFFFFF"/>
                </a:solidFill>
                <a:latin typeface="Gill Sans"/>
              </a:rPr>
              <a:t>22-10-2014  Kenniswerkplaats Noordoost Fryslân</a:t>
            </a: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876256" y="4869657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12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4" y="-35542"/>
            <a:ext cx="9146893" cy="520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labs </a:t>
            </a:r>
            <a:r>
              <a:rPr lang="nl-NL" alt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Style &amp;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Sports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23528" y="1410164"/>
            <a:ext cx="8424936" cy="341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Active Ageing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the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Elderly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/>
            </a:r>
            <a:b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 Hanze UAS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; partners eg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ZuidOostZorg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VitalinQ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Sense. </a:t>
            </a:r>
            <a:r>
              <a:rPr lang="nl-NL" sz="12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Keep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older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people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healthy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as long as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possible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with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the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prevention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increasing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their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social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work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participation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example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life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style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programmes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apps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refresher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courses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professionals </a:t>
            </a:r>
            <a:b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endParaRPr lang="nl-NL" sz="1200" kern="0" dirty="0" smtClean="0">
              <a:solidFill>
                <a:srgbClr val="002060"/>
              </a:solidFill>
              <a:ea typeface="+mj-ea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Active Ageing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People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with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a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Mental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Impairment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/>
            </a:r>
            <a:b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 prof. Aly Waninge Centre of Expertise HA;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partners eg De Zijlen, Visio, VitalinQ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Sense. </a:t>
            </a:r>
            <a:r>
              <a:rPr lang="nl-NL" sz="12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 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Keep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people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with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a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mental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impairment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physically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healthy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as long as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possible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with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the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aid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of prevention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and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increasing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their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social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and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work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participation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example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life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style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programmes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apps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refresher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courses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professionals </a:t>
            </a:r>
            <a:br>
              <a:rPr lang="nl-NL" sz="1200" kern="0" dirty="0">
                <a:solidFill>
                  <a:srgbClr val="002060"/>
                </a:solidFill>
                <a:cs typeface="Arial" pitchFamily="34" charset="0"/>
              </a:rPr>
            </a:br>
            <a:endParaRPr lang="nl-NL" sz="1200" b="1" kern="0" dirty="0" smtClean="0">
              <a:solidFill>
                <a:srgbClr val="002060"/>
              </a:solidFill>
              <a:ea typeface="+mj-ea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Active Ageing Diabetes</a:t>
            </a:r>
            <a:b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 dr. Martijn de Groot Centre of Expertise HA;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partners eg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Bethesda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Diabetes Research Centre, companies. </a:t>
            </a:r>
            <a:r>
              <a:rPr lang="nl-NL" sz="12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2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Keep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people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with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diabetes as healthy as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possible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as long as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possible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with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the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aid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of prevention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and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increasing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their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social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and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work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participation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example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life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style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programmes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apps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refresher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courses </a:t>
            </a:r>
            <a:r>
              <a:rPr lang="nl-NL" sz="1200" kern="0" dirty="0" err="1">
                <a:solidFill>
                  <a:srgbClr val="002060"/>
                </a:solidFill>
                <a:cs typeface="Arial" pitchFamily="34" charset="0"/>
              </a:rPr>
              <a:t>for</a:t>
            </a:r>
            <a:r>
              <a:rPr lang="nl-NL" sz="1200" kern="0" dirty="0">
                <a:solidFill>
                  <a:srgbClr val="002060"/>
                </a:solidFill>
                <a:cs typeface="Arial" pitchFamily="34" charset="0"/>
              </a:rPr>
              <a:t> professionals </a:t>
            </a:r>
            <a:r>
              <a:rPr lang="nl-NL" sz="1400" kern="0" dirty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lang="nl-NL" sz="1400" kern="0" dirty="0">
                <a:solidFill>
                  <a:srgbClr val="002060"/>
                </a:solidFill>
                <a:cs typeface="Arial" pitchFamily="34" charset="0"/>
              </a:rPr>
            </a:br>
            <a:endParaRPr lang="nl-NL" sz="1400" kern="0" dirty="0" smtClean="0">
              <a:solidFill>
                <a:srgbClr val="002060"/>
              </a:solidFill>
              <a:ea typeface="+mj-ea"/>
              <a:cs typeface="Arial" pitchFamily="34" charset="0"/>
            </a:endParaRPr>
          </a:p>
          <a:p>
            <a:pPr marL="0">
              <a:spcBef>
                <a:spcPts val="0"/>
              </a:spcBef>
              <a:defRPr/>
            </a:pP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Sports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Healthy Ageing</a:t>
            </a:r>
            <a:endParaRPr lang="nl-NL" sz="1200" kern="0" dirty="0" smtClean="0">
              <a:solidFill>
                <a:srgbClr val="002060"/>
              </a:solidFill>
              <a:ea typeface="+mj-ea"/>
              <a:cs typeface="Arial" pitchFamily="34" charset="0"/>
            </a:endParaRPr>
          </a:p>
          <a:p>
            <a:pPr marL="0">
              <a:spcBef>
                <a:spcPts val="0"/>
              </a:spcBef>
              <a:defRPr/>
            </a:pP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Initiator: UMC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University Groningen (Human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Movement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Sciences), partners: Lode, HG</a:t>
            </a:r>
          </a:p>
          <a:p>
            <a:pPr marL="0">
              <a:spcBef>
                <a:spcPts val="0"/>
              </a:spcBef>
              <a:defRPr/>
            </a:pP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multi-disciplinary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prevention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medical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supervision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the (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injured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) </a:t>
            </a:r>
            <a:r>
              <a:rPr lang="nl-NL" sz="12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athlete</a:t>
            </a:r>
            <a:r>
              <a:rPr lang="nl-NL" sz="12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</a:p>
          <a:p>
            <a:pPr marL="0">
              <a:spcBef>
                <a:spcPts val="0"/>
              </a:spcBef>
              <a:defRPr/>
            </a:pP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endParaRPr lang="nl-NL" sz="1400" kern="0" dirty="0">
              <a:solidFill>
                <a:srgbClr val="002060"/>
              </a:solidFill>
              <a:ea typeface="+mj-ea"/>
              <a:cs typeface="Arial" pitchFamily="34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125898" y="4906558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57728" y="4882009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</a:rPr>
              <a:t>13</a:t>
            </a:fld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81102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18085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labs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eHealth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Technology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95805" y="1275606"/>
            <a:ext cx="8496675" cy="297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>
              <a:defRPr/>
            </a:pP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eHealth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/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Serious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Gaming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 </a:t>
            </a:r>
            <a:b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 prof. </a:t>
            </a:r>
            <a:r>
              <a:rPr lang="nl-NL" sz="18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Ate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Dijkstra NHL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; partners eg Noorderbreedte, VET,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Lable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Care, Grendel Games,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Limis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. </a:t>
            </a:r>
            <a:b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8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 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Making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it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possible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older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people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to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stay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in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their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own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homes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longer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by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means of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serious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games, e-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learning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eHealth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coaching; 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through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practice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based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research,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educational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innovation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, business development.</a:t>
            </a:r>
          </a:p>
          <a:p>
            <a:pPr>
              <a:defRPr/>
            </a:pP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Exergaming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Children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with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Motorial</a:t>
            </a:r>
            <a:r>
              <a:rPr lang="nl-NL" sz="2000" b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2000" b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Impairments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/>
            </a:r>
            <a:b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Initiator dr. Ant Lettinga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UMCG/</a:t>
            </a:r>
            <a:r>
              <a:rPr lang="nl-NL" sz="18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Department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8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Rehabilitation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;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partners eg Hanze UAS, NHL, CGI, KPN,  Ordina.</a:t>
            </a:r>
            <a:b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r>
              <a:rPr lang="nl-NL" sz="1800" i="1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Aim</a:t>
            </a:r>
            <a:r>
              <a:rPr lang="nl-NL" sz="1800" i="1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: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By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using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exergaming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modern media in the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rehabilitation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children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with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a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motorial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impairment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organising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evaluating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their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own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home environment in a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smarter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more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efficient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way</a:t>
            </a:r>
            <a:endParaRPr lang="nl-NL" sz="1800" kern="0" dirty="0">
              <a:solidFill>
                <a:srgbClr val="002060"/>
              </a:solidFill>
              <a:ea typeface="+mj-ea"/>
              <a:cs typeface="Arial" pitchFamily="34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9178" y="4908244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48264" y="4869656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82788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177548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Labs Healthy Food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74618" y="1275606"/>
            <a:ext cx="8733885" cy="319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Health, Food &amp; Technology</a:t>
            </a:r>
            <a:r>
              <a:rPr kumimoji="0" lang="nl-NL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/>
            </a:r>
            <a:br>
              <a:rPr kumimoji="0" lang="nl-NL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</a:br>
            <a:r>
              <a:rPr kumimoji="0" lang="nl-NL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Initiator prof. Feike v.d. Leij VHL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; partners eg NHL, VET, food companies Telson, Koopmans.</a:t>
            </a:r>
            <a:b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</a:br>
            <a:r>
              <a:rPr kumimoji="0" lang="nl-NL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Aim</a:t>
            </a:r>
            <a:r>
              <a:rPr kumimoji="0" lang="nl-NL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: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innovations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in the field of healthy food (new sources of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fibres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from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residual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waste of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shrimps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new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applications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of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proteins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from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dairy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products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: slow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carb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high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protein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).</a:t>
            </a:r>
            <a:b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</a:b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/>
            </a:r>
            <a:b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</a:br>
            <a:r>
              <a:rPr kumimoji="0" lang="nl-NL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Clinical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Malnutrition</a:t>
            </a:r>
            <a:r>
              <a:rPr kumimoji="0" lang="nl-NL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/>
            </a:r>
            <a:br>
              <a:rPr kumimoji="0" lang="nl-NL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</a:br>
            <a:r>
              <a:rPr kumimoji="0" lang="nl-NL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Initiator prof. Harriët Jager UMCG</a:t>
            </a: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; 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partners eg Hanze UAS, VET, Friesland Campina, Ordina. </a:t>
            </a:r>
            <a:r>
              <a:rPr kumimoji="0" lang="nl-NL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Aim</a:t>
            </a:r>
            <a:r>
              <a:rPr kumimoji="0" lang="nl-NL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: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To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increase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the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knowledge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concerning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diet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exercise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for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patients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who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are in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danger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8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malnutrition</a:t>
            </a:r>
            <a:r>
              <a:rPr lang="nl-NL" sz="18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.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 pitchFamily="34" charset="0"/>
              <a:sym typeface="Gill Sans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78681" y="4908244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74903" y="4894485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69566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10196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Labs </a:t>
            </a:r>
            <a:r>
              <a:rPr lang="nl-NL" alt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Wellbeing</a:t>
            </a:r>
            <a:r>
              <a:rPr lang="nl-NL" alt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Care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63311" y="1275606"/>
            <a:ext cx="8673185" cy="333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Social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participation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of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people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with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a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psychiatric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impairment</a:t>
            </a:r>
            <a:endParaRPr kumimoji="0" lang="nl-NL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Gill Sans" charset="0"/>
            </a:endParaRP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Initiator GGZ Friesland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; partners eg Hanze UAS, NHL,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RGOc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/UMCG, Timpaan,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municipality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of Leeuwarden. </a:t>
            </a:r>
            <a:r>
              <a:rPr kumimoji="0" lang="nl-NL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Aim</a:t>
            </a: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: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Combining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practice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based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scientific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research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with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the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implementation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of new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interventions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the training of professionals,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so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that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more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insight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will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be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gained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into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the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success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factors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the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impediments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the target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group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experiences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when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it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starts 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to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participate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in society as a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result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reallocation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functions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from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the Dutch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Association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of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Mental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Health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and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Addiction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Care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to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the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local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 </a:t>
            </a:r>
            <a:r>
              <a:rPr lang="nl-NL" sz="1400" kern="0" dirty="0" err="1" smtClean="0">
                <a:solidFill>
                  <a:srgbClr val="002060"/>
                </a:solidFill>
                <a:ea typeface="+mj-ea"/>
                <a:cs typeface="Arial" pitchFamily="34" charset="0"/>
              </a:rPr>
              <a:t>authorities</a:t>
            </a:r>
            <a: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  <a:t>.</a:t>
            </a:r>
            <a:br>
              <a:rPr lang="nl-NL" sz="1400" kern="0" dirty="0" smtClean="0">
                <a:solidFill>
                  <a:srgbClr val="002060"/>
                </a:solidFill>
                <a:ea typeface="+mj-ea"/>
                <a:cs typeface="Arial" pitchFamily="34" charset="0"/>
              </a:rPr>
            </a:br>
            <a:endParaRPr lang="nl-NL" sz="1400" kern="0" dirty="0" smtClean="0">
              <a:solidFill>
                <a:srgbClr val="002060"/>
              </a:solidFill>
              <a:ea typeface="+mj-ea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Wellfare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and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Health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Care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Elderly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People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: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Innovation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through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Learning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/>
            </a:r>
            <a:b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</a:b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Initiator prof. Evelyn Finnema NHL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; partners eg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ZuidOostZorg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, VET, Hanze UAS</a:t>
            </a:r>
            <a:b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</a:br>
            <a:r>
              <a:rPr kumimoji="0" lang="nl-NL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Aim</a:t>
            </a: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: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To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set up a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learning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community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by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 means of co-</a:t>
            </a:r>
            <a:r>
              <a:rPr kumimoji="0" lang="nl-NL" sz="1400" b="0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makership</a:t>
            </a:r>
            <a: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  <a:t>.</a:t>
            </a:r>
            <a:br>
              <a:rPr kumimoji="0" lang="nl-NL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sym typeface="Gill Sans" charset="0"/>
              </a:rPr>
            </a:br>
            <a:endParaRPr kumimoji="0" lang="nl-NL" sz="1400" b="0" i="0" u="none" strike="noStrike" kern="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Arial" pitchFamily="34" charset="0"/>
              <a:sym typeface="Gill Sans" charset="0"/>
            </a:endParaRPr>
          </a:p>
          <a:p>
            <a:pPr marL="0" marR="0" lvl="0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Introduction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of </a:t>
            </a:r>
            <a:r>
              <a:rPr kumimoji="0" lang="nl-NL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Social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District Teams in the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</a:t>
            </a:r>
            <a:r>
              <a:rPr kumimoji="0" lang="nl-NL" sz="14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Municipality</a:t>
            </a:r>
            <a:r>
              <a:rPr kumimoji="0" lang="nl-NL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of Emmen</a:t>
            </a:r>
            <a:r>
              <a:rPr kumimoji="0" lang="nl-NL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</a:t>
            </a:r>
          </a:p>
          <a:p>
            <a:pPr marL="85725" marR="0" lvl="1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Gill Sans" charset="0"/>
              <a:buNone/>
              <a:tabLst/>
              <a:defRPr/>
            </a:pP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Initiators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Sedna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(Tinten)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and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Promens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itchFamily="34" charset="0"/>
                <a:sym typeface="Gill Sans" charset="0"/>
              </a:rPr>
              <a:t> Care; 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Partners eg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Municipality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of Emmen,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institutions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for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care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and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wellbeing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, Hanze UAS</a:t>
            </a:r>
          </a:p>
          <a:p>
            <a:pPr marL="85725" marR="0" lvl="1" indent="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71000"/>
              <a:buFont typeface="Gill Sans" charset="0"/>
              <a:buNone/>
              <a:tabLst/>
              <a:defRPr/>
            </a:pPr>
            <a:r>
              <a:rPr kumimoji="0" lang="nl-NL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Aim</a:t>
            </a:r>
            <a:r>
              <a:rPr kumimoji="0" lang="nl-NL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: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To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develop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a managerial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and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support model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which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does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justice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to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the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multi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-level question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within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the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dynamics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of the </a:t>
            </a:r>
            <a:r>
              <a:rPr kumimoji="0" lang="nl-N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social</a:t>
            </a:r>
            <a:r>
              <a:rPr kumimoji="0" lang="nl-N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Gill Sans" charset="0"/>
              </a:rPr>
              <a:t> domain.</a:t>
            </a:r>
            <a:endParaRPr kumimoji="0" lang="nl-NL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Arial" pitchFamily="34" charset="0"/>
              <a:sym typeface="Gill Sans" charset="0"/>
            </a:endParaRPr>
          </a:p>
        </p:txBody>
      </p:sp>
      <p:sp>
        <p:nvSpPr>
          <p:cNvPr id="11" name="Tijdelijke aanduiding voor voettekst 2"/>
          <p:cNvSpPr txBox="1">
            <a:spLocks/>
          </p:cNvSpPr>
          <p:nvPr/>
        </p:nvSpPr>
        <p:spPr>
          <a:xfrm>
            <a:off x="0" y="4928077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>
          <a:xfrm>
            <a:off x="6912272" y="4882833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885981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53836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9"/>
            <a:ext cx="4824536" cy="740274"/>
          </a:xfrm>
          <a:prstGeom prst="rect">
            <a:avLst/>
          </a:prstGeom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395536" y="771550"/>
            <a:ext cx="8352928" cy="504056"/>
          </a:xfrm>
          <a:prstGeom prst="rect">
            <a:avLst/>
          </a:prstGeom>
          <a:solidFill>
            <a:srgbClr val="8BC53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Ageing: </a:t>
            </a:r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nl-NL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0" y="4908244"/>
            <a:ext cx="9144000" cy="261610"/>
          </a:xfrm>
          <a:prstGeom prst="rect">
            <a:avLst/>
          </a:prstGeom>
          <a:solidFill>
            <a:srgbClr val="003876"/>
          </a:solidFill>
        </p:spPr>
        <p:txBody>
          <a:bodyPr wrap="square" rtlCol="0">
            <a:spAutoFit/>
          </a:bodyPr>
          <a:lstStyle/>
          <a:p>
            <a:endParaRPr lang="nl-NL" sz="1100">
              <a:solidFill>
                <a:srgbClr val="003876"/>
              </a:solidFill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95536" y="1245244"/>
            <a:ext cx="8424936" cy="366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36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1pPr>
            <a:lvl2pPr marL="901866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2pPr>
            <a:lvl3pPr marL="1214394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3pPr>
            <a:lvl4pPr marL="1526922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4pPr>
            <a:lvl5pPr marL="1839450" indent="-401822" algn="l" rtl="0" eaLnBrk="0" fontAlgn="base" hangingPunct="0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531">
                <a:solidFill>
                  <a:schemeClr val="tx1"/>
                </a:solidFill>
                <a:latin typeface="Arial"/>
                <a:ea typeface="+mn-ea"/>
                <a:cs typeface="Arial"/>
                <a:sym typeface="Gill Sans" charset="0"/>
              </a:defRPr>
            </a:lvl5pPr>
            <a:lvl6pPr marL="2160908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482365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2803822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125280" indent="-401822" algn="l" rtl="0" fontAlgn="base">
              <a:spcBef>
                <a:spcPts val="1687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953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Gill Sans" charset="0"/>
                <a:hlinkClick r:id="rId3"/>
              </a:rPr>
              <a:t>http://www.youtube.com/watch?v=LL-TJjCJPaI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Char char="-"/>
              <a:tabLst/>
              <a:defRPr/>
            </a:pP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Prepare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for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a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working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life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with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an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ageing</a:t>
            </a:r>
            <a:r>
              <a:rPr kumimoji="0" lang="nl-NL" sz="1800" b="1" i="0" u="none" strike="noStrike" kern="0" cap="none" spc="0" normalizeH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1" i="0" u="none" strike="noStrike" kern="0" cap="none" spc="0" normalizeH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population</a:t>
            </a:r>
            <a:endParaRPr kumimoji="0" lang="nl-NL" sz="1800" b="1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Char char="-"/>
              <a:tabLst/>
              <a:defRPr/>
            </a:pP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Other</a:t>
            </a:r>
            <a:r>
              <a:rPr lang="nl-NL" sz="1800" b="1" kern="0" dirty="0">
                <a:solidFill>
                  <a:srgbClr val="1C3676"/>
                </a:solidFill>
              </a:rPr>
              <a:t> </a:t>
            </a:r>
            <a:r>
              <a:rPr lang="nl-NL" sz="1800" b="1" kern="0" dirty="0" err="1" smtClean="0">
                <a:solidFill>
                  <a:srgbClr val="1C3676"/>
                </a:solidFill>
              </a:rPr>
              <a:t>ways</a:t>
            </a:r>
            <a:r>
              <a:rPr lang="nl-NL" sz="1800" b="1" kern="0" dirty="0" smtClean="0">
                <a:solidFill>
                  <a:srgbClr val="1C3676"/>
                </a:solidFill>
              </a:rPr>
              <a:t> of </a:t>
            </a:r>
            <a:r>
              <a:rPr lang="nl-NL" sz="1800" b="1" kern="0" dirty="0" err="1" smtClean="0">
                <a:solidFill>
                  <a:srgbClr val="1C3676"/>
                </a:solidFill>
              </a:rPr>
              <a:t>working</a:t>
            </a:r>
            <a:r>
              <a:rPr kumimoji="0" lang="nl-N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:</a:t>
            </a:r>
          </a:p>
          <a:p>
            <a:pPr marL="901866" marR="0" lvl="1" indent="-401822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71000"/>
              <a:buFont typeface="Gill Sans" charset="0"/>
              <a:buChar char="•"/>
              <a:tabLst/>
              <a:defRPr/>
            </a:pP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Innovative</a:t>
            </a: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901866" marR="0" lvl="1" indent="-401822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71000"/>
              <a:buFont typeface="Gill Sans" charset="0"/>
              <a:buChar char="•"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More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technology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/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telehealth</a:t>
            </a: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901866" marR="0" lvl="1" indent="-401822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71000"/>
              <a:buFont typeface="Gill Sans" charset="0"/>
              <a:buChar char="•"/>
              <a:tabLst/>
              <a:defRPr/>
            </a:pP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Multidisciplinary</a:t>
            </a: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901866" marR="0" lvl="1" indent="-401822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71000"/>
              <a:buFont typeface="Gill Sans" charset="0"/>
              <a:buChar char="•"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More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grouplike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,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exercise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programmes</a:t>
            </a: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901866" marR="0" lvl="1" indent="-401822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71000"/>
              <a:buFont typeface="Gill Sans" charset="0"/>
              <a:buChar char="•"/>
              <a:tabLst/>
              <a:defRPr/>
            </a:pP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Role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in prevention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and</a:t>
            </a: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 care </a:t>
            </a:r>
            <a:r>
              <a:rPr kumimoji="0" lang="nl-NL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1C3676"/>
                </a:solidFill>
                <a:effectLst/>
                <a:uLnTx/>
                <a:uFillTx/>
                <a:latin typeface="Arial"/>
                <a:cs typeface="Arial"/>
                <a:sym typeface="Gill Sans" charset="0"/>
              </a:rPr>
              <a:t>independency</a:t>
            </a: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1C3676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Char char="-"/>
              <a:tabLst/>
              <a:defRPr/>
            </a:pP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  <a:p>
            <a:pPr marL="63622" marR="0" lvl="0" indent="0" algn="l" defTabSz="914400" rtl="0" eaLnBrk="0" fontAlgn="base" latinLnBrk="0" hangingPunct="0">
              <a:lnSpc>
                <a:spcPct val="100000"/>
              </a:lnSpc>
              <a:spcBef>
                <a:spcPts val="1687"/>
              </a:spcBef>
              <a:spcAft>
                <a:spcPct val="0"/>
              </a:spcAft>
              <a:buClrTx/>
              <a:buSzPct val="171000"/>
              <a:buFontTx/>
              <a:buNone/>
              <a:tabLst/>
              <a:defRPr/>
            </a:pPr>
            <a:endParaRPr kumimoji="0" lang="nl-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Gill Sans" charset="0"/>
            </a:endParaRPr>
          </a:p>
        </p:txBody>
      </p:sp>
      <p:pic>
        <p:nvPicPr>
          <p:cNvPr id="8" name="Afbeelding 7" descr="you-make-a-difference-dr-deana-murphy%20cop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7006" y="3820439"/>
            <a:ext cx="2273466" cy="852549"/>
          </a:xfrm>
          <a:prstGeom prst="rect">
            <a:avLst/>
          </a:prstGeom>
        </p:spPr>
      </p:pic>
      <p:pic>
        <p:nvPicPr>
          <p:cNvPr id="9" name="Afbeelding 8" descr="foto_12961_belgische-benidorm-bastards-van-start-bij-rt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2073510"/>
            <a:ext cx="2629298" cy="1360166"/>
          </a:xfrm>
          <a:prstGeom prst="rect">
            <a:avLst/>
          </a:prstGeom>
        </p:spPr>
      </p:pic>
      <p:sp>
        <p:nvSpPr>
          <p:cNvPr id="13" name="Tijdelijke aanduiding voor voettekst 2"/>
          <p:cNvSpPr txBox="1">
            <a:spLocks/>
          </p:cNvSpPr>
          <p:nvPr/>
        </p:nvSpPr>
        <p:spPr>
          <a:xfrm>
            <a:off x="101253" y="4928077"/>
            <a:ext cx="6984776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 sz="100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>
          <a:xfrm>
            <a:off x="6968245" y="4896010"/>
            <a:ext cx="2133600" cy="273844"/>
          </a:xfrm>
        </p:spPr>
        <p:txBody>
          <a:bodyPr/>
          <a:lstStyle/>
          <a:p>
            <a:fld id="{B6861556-BDF2-4DC5-8A4F-ABD8EEA315D5}" type="slidenum">
              <a:rPr lang="nl-N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>
          <a:xfrm>
            <a:off x="3116560" y="4869566"/>
            <a:ext cx="2895600" cy="273844"/>
          </a:xfrm>
        </p:spPr>
        <p:txBody>
          <a:bodyPr/>
          <a:lstStyle/>
          <a:p>
            <a:pPr lvl="0"/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Zukunft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</a:t>
            </a:r>
            <a:r>
              <a:rPr lang="nl-N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29.10.2014</a:t>
            </a:r>
          </a:p>
        </p:txBody>
      </p:sp>
    </p:spTree>
    <p:extLst>
      <p:ext uri="{BB962C8B-B14F-4D97-AF65-F5344CB8AC3E}">
        <p14:creationId xmlns:p14="http://schemas.microsoft.com/office/powerpoint/2010/main" val="38828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0" y="-26354"/>
            <a:ext cx="9144000" cy="5169854"/>
          </a:xfrm>
          <a:prstGeom prst="rect">
            <a:avLst/>
          </a:prstGeom>
          <a:gradFill flip="none" rotWithShape="1">
            <a:gsLst>
              <a:gs pos="0">
                <a:srgbClr val="639729">
                  <a:tint val="66000"/>
                  <a:satMod val="160000"/>
                </a:srgbClr>
              </a:gs>
              <a:gs pos="50000">
                <a:srgbClr val="639729">
                  <a:tint val="44500"/>
                  <a:satMod val="160000"/>
                </a:srgbClr>
              </a:gs>
              <a:gs pos="100000">
                <a:srgbClr val="63972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>
              <a:gradFill>
                <a:gsLst>
                  <a:gs pos="0">
                    <a:srgbClr val="8BC53F">
                      <a:tint val="66000"/>
                      <a:satMod val="160000"/>
                      <a:alpha val="17000"/>
                    </a:srgbClr>
                  </a:gs>
                  <a:gs pos="50000">
                    <a:srgbClr val="8BC53F">
                      <a:tint val="44500"/>
                      <a:satMod val="160000"/>
                    </a:srgbClr>
                  </a:gs>
                  <a:gs pos="100000">
                    <a:srgbClr val="8BC53F">
                      <a:tint val="23500"/>
                      <a:satMod val="160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2" name="Afbeelding 11" descr="normal_Springende_mensen_met_pluis_v_bloem_op_voorgrond_sh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6353"/>
            <a:ext cx="9144000" cy="5176148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649"/>
            <a:ext cx="9144000" cy="1148256"/>
          </a:xfrm>
          <a:prstGeom prst="rect">
            <a:avLst/>
          </a:prstGeom>
        </p:spPr>
      </p:pic>
      <p:sp>
        <p:nvSpPr>
          <p:cNvPr id="14" name="Ondertitel 2"/>
          <p:cNvSpPr txBox="1">
            <a:spLocks/>
          </p:cNvSpPr>
          <p:nvPr/>
        </p:nvSpPr>
        <p:spPr>
          <a:xfrm>
            <a:off x="4211960" y="3075806"/>
            <a:ext cx="4824536" cy="1800200"/>
          </a:xfrm>
          <a:prstGeom prst="rect">
            <a:avLst/>
          </a:prstGeom>
          <a:solidFill>
            <a:srgbClr val="639729"/>
          </a:solidFill>
        </p:spPr>
        <p:txBody>
          <a:bodyPr vert="horz" lIns="91440" tIns="45720" rIns="25200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 more information </a:t>
            </a:r>
            <a:r>
              <a:rPr kumimoji="0" lang="nl-N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0" lang="nl-NL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/or </a:t>
            </a:r>
            <a:r>
              <a:rPr kumimoji="0" lang="nl-N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kumimoji="0" lang="nl-NL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www.healthyageing.net</a:t>
            </a:r>
            <a:endParaRPr kumimoji="0" lang="nl-NL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Manager Business Development Peter Boonstra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p.h.boonstra@pl.hanze.nl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In Zukunft Leben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1556-BDF2-4DC5-8A4F-ABD8EEA315D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9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itel en opsommin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EB048"/>
      </a:accent1>
      <a:accent2>
        <a:srgbClr val="333399"/>
      </a:accent2>
      <a:accent3>
        <a:srgbClr val="FFFFFF"/>
      </a:accent3>
      <a:accent4>
        <a:srgbClr val="000000"/>
      </a:accent4>
      <a:accent5>
        <a:srgbClr val="C6D4B1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el en opsomming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el en opsom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B33F3E05A0149ACF4C0546CE8BE15" ma:contentTypeVersion="0" ma:contentTypeDescription="Een nieuw document maken." ma:contentTypeScope="" ma:versionID="532dd2851395cc0c9f333e8fb9940fa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978a156f712f99d6452530788f7ffe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870261-A010-4AD1-9AA7-85C55F97FE17}">
  <ds:schemaRefs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06A94DC-3A83-49AC-B150-564653D97E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FEF04-4695-47BE-9C4E-1C2648086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Bildschirmpräsentation (16:9)</PresentationFormat>
  <Paragraphs>178</Paragraphs>
  <Slides>18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0" baseType="lpstr">
      <vt:lpstr>Kantoorthema</vt:lpstr>
      <vt:lpstr>1_Titel en opsomming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Hanzehogeschool Groningen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masy</dc:creator>
  <cp:lastModifiedBy>Ploder, Michael</cp:lastModifiedBy>
  <cp:revision>147</cp:revision>
  <dcterms:created xsi:type="dcterms:W3CDTF">2014-10-09T10:16:17Z</dcterms:created>
  <dcterms:modified xsi:type="dcterms:W3CDTF">2014-10-28T17:43:13Z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0x010100D99B33F3E05A0149ACF4C0546CE8BE15</vt:lpwstr>
  </property>
</Properties>
</file>